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2" r:id="rId22"/>
    <p:sldId id="303" r:id="rId23"/>
    <p:sldId id="304" r:id="rId24"/>
    <p:sldId id="277" r:id="rId25"/>
    <p:sldId id="278" r:id="rId26"/>
    <p:sldId id="279" r:id="rId27"/>
    <p:sldId id="280" r:id="rId28"/>
    <p:sldId id="281" r:id="rId29"/>
    <p:sldId id="282"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'COGNITIVE PROFILE'!$B$2</c:f>
              <c:strCache>
                <c:ptCount val="1"/>
                <c:pt idx="0">
                  <c:v>C</c:v>
                </c:pt>
              </c:strCache>
            </c:strRef>
          </c:tx>
          <c:spPr>
            <a:ln>
              <a:solidFill>
                <a:schemeClr val="tx1"/>
              </a:solidFill>
              <a:prstDash val="sysDot"/>
            </a:ln>
          </c:spPr>
          <c:marker>
            <c:symbol val="none"/>
          </c:marker>
          <c:cat>
            <c:strRef>
              <c:f>'COGNITIVE PROFILE'!$A$3:$A$8</c:f>
              <c:strCache>
                <c:ptCount val="6"/>
                <c:pt idx="0">
                  <c:v>Phonological Awareness</c:v>
                </c:pt>
                <c:pt idx="1">
                  <c:v>Listening Comprehension</c:v>
                </c:pt>
                <c:pt idx="2">
                  <c:v>Rapid Naming</c:v>
                </c:pt>
                <c:pt idx="3">
                  <c:v>Processing Speed</c:v>
                </c:pt>
                <c:pt idx="4">
                  <c:v>Matrix Reasoning</c:v>
                </c:pt>
                <c:pt idx="5">
                  <c:v>Verbal Knowledge</c:v>
                </c:pt>
              </c:strCache>
            </c:strRef>
          </c:cat>
          <c:val>
            <c:numRef>
              <c:f>'COGNITIVE PROFILE'!$B$3:$B$8</c:f>
              <c:numCache>
                <c:formatCode>General</c:formatCode>
                <c:ptCount val="6"/>
                <c:pt idx="0">
                  <c:v>3.0370299999999999E-2</c:v>
                </c:pt>
                <c:pt idx="1">
                  <c:v>-0.42449540000000002</c:v>
                </c:pt>
                <c:pt idx="2">
                  <c:v>0.31831799999999999</c:v>
                </c:pt>
                <c:pt idx="3">
                  <c:v>0.15743099999999999</c:v>
                </c:pt>
                <c:pt idx="4">
                  <c:v>3.3458000000000002E-2</c:v>
                </c:pt>
                <c:pt idx="5">
                  <c:v>-0.37715320000000002</c:v>
                </c:pt>
              </c:numCache>
            </c:numRef>
          </c:val>
          <c:smooth val="0"/>
        </c:ser>
        <c:ser>
          <c:idx val="1"/>
          <c:order val="1"/>
          <c:tx>
            <c:strRef>
              <c:f>'COGNITIVE PROFILE'!$C$2</c:f>
              <c:strCache>
                <c:ptCount val="1"/>
                <c:pt idx="0">
                  <c:v>DFC</c:v>
                </c:pt>
              </c:strCache>
            </c:strRef>
          </c:tx>
          <c:spPr>
            <a:ln>
              <a:solidFill>
                <a:schemeClr val="tx1"/>
              </a:solidFill>
              <a:prstDash val="lgDash"/>
            </a:ln>
          </c:spPr>
          <c:marker>
            <c:symbol val="none"/>
          </c:marker>
          <c:cat>
            <c:strRef>
              <c:f>'COGNITIVE PROFILE'!$A$3:$A$8</c:f>
              <c:strCache>
                <c:ptCount val="6"/>
                <c:pt idx="0">
                  <c:v>Phonological Awareness</c:v>
                </c:pt>
                <c:pt idx="1">
                  <c:v>Listening Comprehension</c:v>
                </c:pt>
                <c:pt idx="2">
                  <c:v>Rapid Naming</c:v>
                </c:pt>
                <c:pt idx="3">
                  <c:v>Processing Speed</c:v>
                </c:pt>
                <c:pt idx="4">
                  <c:v>Matrix Reasoning</c:v>
                </c:pt>
                <c:pt idx="5">
                  <c:v>Verbal Knowledge</c:v>
                </c:pt>
              </c:strCache>
            </c:strRef>
          </c:cat>
          <c:val>
            <c:numRef>
              <c:f>'COGNITIVE PROFILE'!$C$3:$C$8</c:f>
              <c:numCache>
                <c:formatCode>General</c:formatCode>
                <c:ptCount val="6"/>
                <c:pt idx="0">
                  <c:v>-0.71490580000000004</c:v>
                </c:pt>
                <c:pt idx="1">
                  <c:v>-0.26978220000000003</c:v>
                </c:pt>
                <c:pt idx="2">
                  <c:v>-0.51310829999999996</c:v>
                </c:pt>
                <c:pt idx="3">
                  <c:v>-0.52168320000000001</c:v>
                </c:pt>
                <c:pt idx="4">
                  <c:v>-0.47705690000000001</c:v>
                </c:pt>
                <c:pt idx="5">
                  <c:v>-0.4691321</c:v>
                </c:pt>
              </c:numCache>
            </c:numRef>
          </c:val>
          <c:smooth val="0"/>
        </c:ser>
        <c:ser>
          <c:idx val="2"/>
          <c:order val="2"/>
          <c:tx>
            <c:strRef>
              <c:f>'COGNITIVE PROFILE'!$D$2</c:f>
              <c:strCache>
                <c:ptCount val="1"/>
                <c:pt idx="0">
                  <c:v>F</c:v>
                </c:pt>
              </c:strCache>
            </c:strRef>
          </c:tx>
          <c:spPr>
            <a:ln>
              <a:solidFill>
                <a:schemeClr val="tx1"/>
              </a:solidFill>
              <a:prstDash val="dash"/>
            </a:ln>
          </c:spPr>
          <c:marker>
            <c:symbol val="none"/>
          </c:marker>
          <c:cat>
            <c:strRef>
              <c:f>'COGNITIVE PROFILE'!$A$3:$A$8</c:f>
              <c:strCache>
                <c:ptCount val="6"/>
                <c:pt idx="0">
                  <c:v>Phonological Awareness</c:v>
                </c:pt>
                <c:pt idx="1">
                  <c:v>Listening Comprehension</c:v>
                </c:pt>
                <c:pt idx="2">
                  <c:v>Rapid Naming</c:v>
                </c:pt>
                <c:pt idx="3">
                  <c:v>Processing Speed</c:v>
                </c:pt>
                <c:pt idx="4">
                  <c:v>Matrix Reasoning</c:v>
                </c:pt>
                <c:pt idx="5">
                  <c:v>Verbal Knowledge</c:v>
                </c:pt>
              </c:strCache>
            </c:strRef>
          </c:cat>
          <c:val>
            <c:numRef>
              <c:f>'COGNITIVE PROFILE'!$D$3:$D$8</c:f>
              <c:numCache>
                <c:formatCode>General</c:formatCode>
                <c:ptCount val="6"/>
                <c:pt idx="0">
                  <c:v>-4.8079799999999999E-2</c:v>
                </c:pt>
                <c:pt idx="1">
                  <c:v>0.2087242</c:v>
                </c:pt>
                <c:pt idx="2">
                  <c:v>-0.18836059999999999</c:v>
                </c:pt>
                <c:pt idx="3">
                  <c:v>0.1098642</c:v>
                </c:pt>
                <c:pt idx="4">
                  <c:v>0.22306210000000001</c:v>
                </c:pt>
                <c:pt idx="5">
                  <c:v>0.27081929999999999</c:v>
                </c:pt>
              </c:numCache>
            </c:numRef>
          </c:val>
          <c:smooth val="0"/>
        </c:ser>
        <c:ser>
          <c:idx val="3"/>
          <c:order val="3"/>
          <c:tx>
            <c:strRef>
              <c:f>'COGNITIVE PROFILE'!$E$2</c:f>
              <c:strCache>
                <c:ptCount val="1"/>
                <c:pt idx="0">
                  <c:v>Responder</c:v>
                </c:pt>
              </c:strCache>
            </c:strRef>
          </c:tx>
          <c:spPr>
            <a:ln>
              <a:solidFill>
                <a:schemeClr val="tx1"/>
              </a:solidFill>
            </a:ln>
          </c:spPr>
          <c:marker>
            <c:symbol val="none"/>
          </c:marker>
          <c:cat>
            <c:strRef>
              <c:f>'COGNITIVE PROFILE'!$A$3:$A$8</c:f>
              <c:strCache>
                <c:ptCount val="6"/>
                <c:pt idx="0">
                  <c:v>Phonological Awareness</c:v>
                </c:pt>
                <c:pt idx="1">
                  <c:v>Listening Comprehension</c:v>
                </c:pt>
                <c:pt idx="2">
                  <c:v>Rapid Naming</c:v>
                </c:pt>
                <c:pt idx="3">
                  <c:v>Processing Speed</c:v>
                </c:pt>
                <c:pt idx="4">
                  <c:v>Matrix Reasoning</c:v>
                </c:pt>
                <c:pt idx="5">
                  <c:v>Verbal Knowledge</c:v>
                </c:pt>
              </c:strCache>
            </c:strRef>
          </c:cat>
          <c:val>
            <c:numRef>
              <c:f>'COGNITIVE PROFILE'!$E$3:$E$8</c:f>
              <c:numCache>
                <c:formatCode>General</c:formatCode>
                <c:ptCount val="6"/>
                <c:pt idx="0">
                  <c:v>0.42460199999999998</c:v>
                </c:pt>
                <c:pt idx="1">
                  <c:v>0.33422109999999999</c:v>
                </c:pt>
                <c:pt idx="2">
                  <c:v>0.1867113</c:v>
                </c:pt>
                <c:pt idx="3">
                  <c:v>0.1302673</c:v>
                </c:pt>
                <c:pt idx="4">
                  <c:v>0.1249463</c:v>
                </c:pt>
                <c:pt idx="5">
                  <c:v>0.36764869999999999</c:v>
                </c:pt>
              </c:numCache>
            </c:numRef>
          </c:val>
          <c:smooth val="0"/>
        </c:ser>
        <c:dLbls>
          <c:showLegendKey val="0"/>
          <c:showVal val="0"/>
          <c:showCatName val="0"/>
          <c:showSerName val="0"/>
          <c:showPercent val="0"/>
          <c:showBubbleSize val="0"/>
        </c:dLbls>
        <c:marker val="1"/>
        <c:smooth val="0"/>
        <c:axId val="196028416"/>
        <c:axId val="190257920"/>
      </c:lineChart>
      <c:catAx>
        <c:axId val="196028416"/>
        <c:scaling>
          <c:orientation val="minMax"/>
        </c:scaling>
        <c:delete val="0"/>
        <c:axPos val="b"/>
        <c:majorTickMark val="out"/>
        <c:minorTickMark val="none"/>
        <c:tickLblPos val="low"/>
        <c:crossAx val="190257920"/>
        <c:crosses val="autoZero"/>
        <c:auto val="1"/>
        <c:lblAlgn val="ctr"/>
        <c:lblOffset val="100"/>
        <c:noMultiLvlLbl val="0"/>
      </c:catAx>
      <c:valAx>
        <c:axId val="190257920"/>
        <c:scaling>
          <c:orientation val="minMax"/>
        </c:scaling>
        <c:delete val="0"/>
        <c:axPos val="l"/>
        <c:majorGridlines/>
        <c:numFmt formatCode="General" sourceLinked="1"/>
        <c:majorTickMark val="out"/>
        <c:minorTickMark val="none"/>
        <c:tickLblPos val="nextTo"/>
        <c:crossAx val="196028416"/>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0F46C-60CF-4CF7-B7EB-BBD4163667D0}" type="datetimeFigureOut">
              <a:rPr lang="en-US" smtClean="0"/>
              <a:t>10/1/2014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416CD-C76D-4F14-832F-D088DB5BF051}" type="slidenum">
              <a:rPr lang="en-US" smtClean="0"/>
              <a:t>‹#›</a:t>
            </a:fld>
            <a:endParaRPr lang="en-US" dirty="0"/>
          </a:p>
        </p:txBody>
      </p:sp>
    </p:spTree>
    <p:extLst>
      <p:ext uri="{BB962C8B-B14F-4D97-AF65-F5344CB8AC3E}">
        <p14:creationId xmlns:p14="http://schemas.microsoft.com/office/powerpoint/2010/main" val="284663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FF60E-BA4B-498A-B75A-6FA91D5FB4EA}" type="slidenum">
              <a:rPr lang="en-US">
                <a:solidFill>
                  <a:prstClr val="black"/>
                </a:solidFill>
              </a:rPr>
              <a:pPr/>
              <a:t>7</a:t>
            </a:fld>
            <a:endParaRPr lang="en-US" dirty="0">
              <a:solidFill>
                <a:prstClr val="black"/>
              </a:solidFill>
            </a:endParaRPr>
          </a:p>
        </p:txBody>
      </p:sp>
      <p:sp>
        <p:nvSpPr>
          <p:cNvPr id="466946" name="Rectangle 2"/>
          <p:cNvSpPr>
            <a:spLocks noGrp="1" noRot="1" noChangeAspect="1" noChangeArrowheads="1" noTextEdit="1"/>
          </p:cNvSpPr>
          <p:nvPr>
            <p:ph type="sldImg"/>
          </p:nvPr>
        </p:nvSpPr>
        <p:spPr>
          <a:xfrm>
            <a:off x="1127125" y="711200"/>
            <a:ext cx="4605338" cy="3454400"/>
          </a:xfrm>
          <a:ln/>
        </p:spPr>
      </p:sp>
      <p:sp>
        <p:nvSpPr>
          <p:cNvPr id="466947" name="Rectangle 3"/>
          <p:cNvSpPr>
            <a:spLocks noGrp="1" noChangeArrowheads="1"/>
          </p:cNvSpPr>
          <p:nvPr>
            <p:ph type="body" idx="1"/>
          </p:nvPr>
        </p:nvSpPr>
        <p:spPr>
          <a:xfrm>
            <a:off x="914400" y="4368800"/>
            <a:ext cx="5029200" cy="4064000"/>
          </a:xfrm>
        </p:spPr>
        <p:txBody>
          <a:bodyPr/>
          <a:lstStyle/>
          <a:p>
            <a:endParaRPr lang="en-US" dirty="0"/>
          </a:p>
        </p:txBody>
      </p:sp>
      <p:sp>
        <p:nvSpPr>
          <p:cNvPr id="5" name="Date Placeholder 4"/>
          <p:cNvSpPr>
            <a:spLocks noGrp="1"/>
          </p:cNvSpPr>
          <p:nvPr>
            <p:ph type="dt" idx="10"/>
          </p:nvPr>
        </p:nvSpPr>
        <p:spPr/>
        <p:txBody>
          <a:bodyPr/>
          <a:lstStyle/>
          <a:p>
            <a:pPr>
              <a:defRPr/>
            </a:pPr>
            <a:r>
              <a:rPr lang="en-US" dirty="0" smtClean="0">
                <a:solidFill>
                  <a:prstClr val="black"/>
                </a:solidFill>
              </a:rPr>
              <a:t>October 14, 2011</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AB127E-5C71-4893-9033-2B0B58EC2EE2}" type="slidenum">
              <a:rPr lang="en-US">
                <a:solidFill>
                  <a:prstClr val="black"/>
                </a:solidFill>
              </a:rPr>
              <a:pPr/>
              <a:t>8</a:t>
            </a:fld>
            <a:endParaRPr lang="en-US" dirty="0">
              <a:solidFill>
                <a:prstClr val="black"/>
              </a:solidFill>
            </a:endParaRPr>
          </a:p>
        </p:txBody>
      </p:sp>
      <p:sp>
        <p:nvSpPr>
          <p:cNvPr id="307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0" fontAlgn="base" hangingPunct="0">
              <a:spcBef>
                <a:spcPct val="0"/>
              </a:spcBef>
              <a:spcAft>
                <a:spcPct val="0"/>
              </a:spcAft>
            </a:pPr>
            <a:fld id="{546BEA74-BF79-4093-B4A3-33F905178881}" type="slidenum">
              <a:rPr lang="en-US" sz="1200">
                <a:solidFill>
                  <a:prstClr val="black"/>
                </a:solidFill>
                <a:latin typeface="Arial" charset="0"/>
                <a:ea typeface="ＭＳ Ｐゴシック" pitchFamily="-32" charset="-128"/>
              </a:rPr>
              <a:pPr algn="r" eaLnBrk="0" fontAlgn="base" hangingPunct="0">
                <a:spcBef>
                  <a:spcPct val="0"/>
                </a:spcBef>
                <a:spcAft>
                  <a:spcPct val="0"/>
                </a:spcAft>
              </a:pPr>
              <a:t>8</a:t>
            </a:fld>
            <a:endParaRPr lang="en-US" sz="1200" dirty="0">
              <a:solidFill>
                <a:prstClr val="black"/>
              </a:solidFill>
              <a:latin typeface="Arial" charset="0"/>
              <a:ea typeface="ＭＳ Ｐゴシック" pitchFamily="-32"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p:txBody>
          <a:bodyPr/>
          <a:lstStyle/>
          <a:p>
            <a:r>
              <a:rPr lang="en-US" dirty="0" smtClean="0"/>
              <a:t>Measure his IQ and look for</a:t>
            </a:r>
            <a:r>
              <a:rPr lang="en-US" baseline="0" dirty="0" smtClean="0"/>
              <a:t> minor signs of brain dysfunction</a:t>
            </a:r>
            <a:endParaRPr lang="en-US" dirty="0"/>
          </a:p>
        </p:txBody>
      </p:sp>
      <p:sp>
        <p:nvSpPr>
          <p:cNvPr id="6" name="Date Placeholder 5"/>
          <p:cNvSpPr>
            <a:spLocks noGrp="1"/>
          </p:cNvSpPr>
          <p:nvPr>
            <p:ph type="dt" idx="10"/>
          </p:nvPr>
        </p:nvSpPr>
        <p:spPr/>
        <p:txBody>
          <a:bodyPr/>
          <a:lstStyle/>
          <a:p>
            <a:pPr>
              <a:defRPr/>
            </a:pPr>
            <a:r>
              <a:rPr lang="en-US" dirty="0" smtClean="0">
                <a:solidFill>
                  <a:prstClr val="black"/>
                </a:solidFill>
              </a:rPr>
              <a:t>October 14, 2011</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0DA1E-3B1C-4622-892E-E061356B2BEF}" type="slidenum">
              <a:rPr lang="en-US">
                <a:solidFill>
                  <a:prstClr val="black"/>
                </a:solidFill>
              </a:rPr>
              <a:pPr/>
              <a:t>11</a:t>
            </a:fld>
            <a:endParaRPr lang="en-US" dirty="0">
              <a:solidFill>
                <a:prstClr val="black"/>
              </a:solidFill>
            </a:endParaRPr>
          </a:p>
        </p:txBody>
      </p:sp>
      <p:sp>
        <p:nvSpPr>
          <p:cNvPr id="495618" name="Rectangle 2"/>
          <p:cNvSpPr>
            <a:spLocks noGrp="1" noRot="1" noChangeAspect="1" noChangeArrowheads="1" noTextEdit="1"/>
          </p:cNvSpPr>
          <p:nvPr>
            <p:ph type="sldImg"/>
          </p:nvPr>
        </p:nvSpPr>
        <p:spPr>
          <a:xfrm>
            <a:off x="1127125" y="711200"/>
            <a:ext cx="4605338" cy="3454400"/>
          </a:xfrm>
          <a:ln/>
        </p:spPr>
      </p:sp>
      <p:sp>
        <p:nvSpPr>
          <p:cNvPr id="495619" name="Rectangle 3"/>
          <p:cNvSpPr>
            <a:spLocks noGrp="1" noChangeArrowheads="1"/>
          </p:cNvSpPr>
          <p:nvPr>
            <p:ph type="body" idx="1"/>
          </p:nvPr>
        </p:nvSpPr>
        <p:spPr>
          <a:xfrm>
            <a:off x="913805" y="4369405"/>
            <a:ext cx="5030391" cy="406400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FE0BA-12B5-40CC-9076-15FB4ABCB102}" type="slidenum">
              <a:rPr lang="en-US">
                <a:solidFill>
                  <a:prstClr val="black"/>
                </a:solidFill>
              </a:rPr>
              <a:pPr/>
              <a:t>15</a:t>
            </a:fld>
            <a:endParaRPr lang="en-US" dirty="0">
              <a:solidFill>
                <a:prstClr val="black"/>
              </a:solidFill>
            </a:endParaRPr>
          </a:p>
        </p:txBody>
      </p:sp>
      <p:sp>
        <p:nvSpPr>
          <p:cNvPr id="629762" name="Rectangle 2"/>
          <p:cNvSpPr>
            <a:spLocks noGrp="1" noRot="1" noChangeAspect="1" noChangeArrowheads="1" noTextEdit="1"/>
          </p:cNvSpPr>
          <p:nvPr>
            <p:ph type="sldImg"/>
          </p:nvPr>
        </p:nvSpPr>
        <p:spPr>
          <a:xfrm>
            <a:off x="1127125" y="711200"/>
            <a:ext cx="4605338" cy="3454400"/>
          </a:xfrm>
          <a:ln/>
        </p:spPr>
      </p:sp>
      <p:sp>
        <p:nvSpPr>
          <p:cNvPr id="629763" name="Rectangle 3"/>
          <p:cNvSpPr>
            <a:spLocks noGrp="1" noChangeArrowheads="1"/>
          </p:cNvSpPr>
          <p:nvPr>
            <p:ph type="body" idx="1"/>
          </p:nvPr>
        </p:nvSpPr>
        <p:spPr>
          <a:xfrm>
            <a:off x="914400" y="4368800"/>
            <a:ext cx="5029200" cy="406400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808AC-1217-42D0-AB75-CD7BE9C05B72}" type="slidenum">
              <a:rPr lang="en-US">
                <a:solidFill>
                  <a:prstClr val="black"/>
                </a:solidFill>
              </a:rPr>
              <a:pPr/>
              <a:t>28</a:t>
            </a:fld>
            <a:endParaRPr lang="en-US" dirty="0">
              <a:solidFill>
                <a:prstClr val="black"/>
              </a:solidFill>
            </a:endParaRPr>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xfrm>
            <a:off x="913805" y="4343704"/>
            <a:ext cx="5030391" cy="4113892"/>
          </a:xfrm>
        </p:spPr>
        <p:txBody>
          <a:bodyPr/>
          <a:lstStyle/>
          <a:p>
            <a:endParaRPr lang="en-US" dirty="0"/>
          </a:p>
        </p:txBody>
      </p:sp>
      <p:sp>
        <p:nvSpPr>
          <p:cNvPr id="5" name="Date Placeholder 4"/>
          <p:cNvSpPr>
            <a:spLocks noGrp="1"/>
          </p:cNvSpPr>
          <p:nvPr>
            <p:ph type="dt" idx="10"/>
          </p:nvPr>
        </p:nvSpPr>
        <p:spPr/>
        <p:txBody>
          <a:bodyPr/>
          <a:lstStyle/>
          <a:p>
            <a:pPr>
              <a:defRPr/>
            </a:pPr>
            <a:r>
              <a:rPr lang="en-US" dirty="0" smtClean="0">
                <a:solidFill>
                  <a:prstClr val="black"/>
                </a:solidFill>
              </a:rPr>
              <a:t>October 14, 2011</a:t>
            </a:r>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fontAlgn="base">
              <a:spcBef>
                <a:spcPct val="30000"/>
              </a:spcBef>
              <a:spcAft>
                <a:spcPct val="0"/>
              </a:spcAft>
              <a:defRPr/>
            </a:pPr>
            <a:r>
              <a:rPr lang="en-US" sz="1100" dirty="0">
                <a:latin typeface="Arial" charset="0"/>
                <a:ea typeface="ＭＳ Ｐゴシック" pitchFamily="-32" charset="-128"/>
              </a:rPr>
              <a:t>Baseline brain activation maps from three representative participants: a non-impaired reader (NI; top row), a student who later showed adequate response to intervention (AR; middle row), and a student who did not show adequate response (IR; bottom row). When these recordings were made, this AR student scored 87 and 77 points on the TOWRE Sight Word and Pseudoword reading efficiency subtests, respectively (one year follow-up scores were 96 and 87 points). Corresponding scores for the IR student shown here, were 80/81 and 83/81 points. The relative intensity of activated voxels is shown at the bottom of the figure. Each set of images presents activity in inferior parietal (IPL) regions, comprised of the SMG/ANG, where significant group differences were observed, at 200-500 ms, in the left (LH) and right (RH) hemispheres. </a:t>
            </a:r>
          </a:p>
          <a:p>
            <a:endParaRPr lang="en-US" dirty="0"/>
          </a:p>
        </p:txBody>
      </p:sp>
      <p:sp>
        <p:nvSpPr>
          <p:cNvPr id="4" name="Slide Number Placeholder 3"/>
          <p:cNvSpPr>
            <a:spLocks noGrp="1"/>
          </p:cNvSpPr>
          <p:nvPr>
            <p:ph type="sldNum" sz="quarter" idx="10"/>
          </p:nvPr>
        </p:nvSpPr>
        <p:spPr/>
        <p:txBody>
          <a:bodyPr/>
          <a:lstStyle/>
          <a:p>
            <a:fld id="{67FD12E4-C191-4A27-808D-9F72616B225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808AC-1217-42D0-AB75-CD7BE9C05B72}" type="slidenum">
              <a:rPr lang="en-US">
                <a:solidFill>
                  <a:prstClr val="black"/>
                </a:solidFill>
              </a:rPr>
              <a:pPr/>
              <a:t>42</a:t>
            </a:fld>
            <a:endParaRPr lang="en-US" dirty="0">
              <a:solidFill>
                <a:prstClr val="black"/>
              </a:solidFill>
            </a:endParaRPr>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xfrm>
            <a:off x="913805" y="4343704"/>
            <a:ext cx="5030391" cy="4113892"/>
          </a:xfrm>
        </p:spPr>
        <p:txBody>
          <a:bodyPr/>
          <a:lstStyle/>
          <a:p>
            <a:r>
              <a:rPr lang="en-US" sz="1100" dirty="0">
                <a:latin typeface="Arial" charset="0"/>
              </a:rPr>
              <a:t>RTI methods also carry issues that have a specific impact on identification, including what constitutes inadequate instructional response, how to assess high-quality instruction, the amount of intervention needed to indicate intractability, and more research on the role of curriculum-based measures in the identification process (which measures at what grade levels for what domains and what cut points). </a:t>
            </a:r>
            <a:endParaRPr lang="en-US" dirty="0"/>
          </a:p>
        </p:txBody>
      </p:sp>
      <p:sp>
        <p:nvSpPr>
          <p:cNvPr id="5" name="Date Placeholder 4"/>
          <p:cNvSpPr>
            <a:spLocks noGrp="1"/>
          </p:cNvSpPr>
          <p:nvPr>
            <p:ph type="dt" idx="10"/>
          </p:nvPr>
        </p:nvSpPr>
        <p:spPr/>
        <p:txBody>
          <a:bodyPr/>
          <a:lstStyle/>
          <a:p>
            <a:pPr>
              <a:defRPr/>
            </a:pPr>
            <a:r>
              <a:rPr lang="en-US" dirty="0" smtClean="0">
                <a:solidFill>
                  <a:prstClr val="black"/>
                </a:solidFill>
              </a:rPr>
              <a:t>October 14, 2011</a:t>
            </a:r>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D89A318-A9BC-48D6-825E-D0B467B557B0}" type="slidenum">
              <a:rPr lang="en-US"/>
              <a:pPr/>
              <a:t>‹#›</a:t>
            </a:fld>
            <a:endParaRPr lang="en-US" dirty="0"/>
          </a:p>
        </p:txBody>
      </p:sp>
    </p:spTree>
    <p:extLst>
      <p:ext uri="{BB962C8B-B14F-4D97-AF65-F5344CB8AC3E}">
        <p14:creationId xmlns:p14="http://schemas.microsoft.com/office/powerpoint/2010/main" val="139927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AFB5A0-2C37-4F71-AB47-75B47F6E4632}" type="slidenum">
              <a:rPr lang="en-US" smtClean="0"/>
              <a:pPr/>
              <a:t>‹#›</a:t>
            </a:fld>
            <a:endParaRPr lang="en-US" dirty="0"/>
          </a:p>
        </p:txBody>
      </p:sp>
    </p:spTree>
    <p:extLst>
      <p:ext uri="{BB962C8B-B14F-4D97-AF65-F5344CB8AC3E}">
        <p14:creationId xmlns:p14="http://schemas.microsoft.com/office/powerpoint/2010/main" val="102866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B4B4304-41CF-498F-A7F1-6E12D0107C43}" type="slidenum">
              <a:rPr lang="en-US"/>
              <a:pPr/>
              <a:t>‹#›</a:t>
            </a:fld>
            <a:endParaRPr lang="en-US" dirty="0"/>
          </a:p>
        </p:txBody>
      </p:sp>
    </p:spTree>
    <p:extLst>
      <p:ext uri="{BB962C8B-B14F-4D97-AF65-F5344CB8AC3E}">
        <p14:creationId xmlns:p14="http://schemas.microsoft.com/office/powerpoint/2010/main" val="424672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0D47B87-6948-49DD-BF40-246E9F4806B3}" type="slidenum">
              <a:rPr lang="en-US"/>
              <a:pPr/>
              <a:t>‹#›</a:t>
            </a:fld>
            <a:endParaRPr lang="en-US" dirty="0"/>
          </a:p>
        </p:txBody>
      </p:sp>
    </p:spTree>
    <p:extLst>
      <p:ext uri="{BB962C8B-B14F-4D97-AF65-F5344CB8AC3E}">
        <p14:creationId xmlns:p14="http://schemas.microsoft.com/office/powerpoint/2010/main" val="173311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BBE804F-E904-4F99-88F9-DFCF41E7D396}" type="slidenum">
              <a:rPr lang="en-US"/>
              <a:pPr/>
              <a:t>‹#›</a:t>
            </a:fld>
            <a:endParaRPr lang="en-US" dirty="0"/>
          </a:p>
        </p:txBody>
      </p:sp>
    </p:spTree>
    <p:extLst>
      <p:ext uri="{BB962C8B-B14F-4D97-AF65-F5344CB8AC3E}">
        <p14:creationId xmlns:p14="http://schemas.microsoft.com/office/powerpoint/2010/main" val="403371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C90FFA2-C38A-41F9-9DE8-E67924969850}" type="slidenum">
              <a:rPr lang="en-US"/>
              <a:pPr/>
              <a:t>‹#›</a:t>
            </a:fld>
            <a:endParaRPr lang="en-US" dirty="0"/>
          </a:p>
        </p:txBody>
      </p:sp>
    </p:spTree>
    <p:extLst>
      <p:ext uri="{BB962C8B-B14F-4D97-AF65-F5344CB8AC3E}">
        <p14:creationId xmlns:p14="http://schemas.microsoft.com/office/powerpoint/2010/main" val="305233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FF8E4E9-2946-4B8C-A57B-C048D73D479B}" type="slidenum">
              <a:rPr lang="en-US"/>
              <a:pPr/>
              <a:t>‹#›</a:t>
            </a:fld>
            <a:endParaRPr lang="en-US" dirty="0"/>
          </a:p>
        </p:txBody>
      </p:sp>
    </p:spTree>
    <p:extLst>
      <p:ext uri="{BB962C8B-B14F-4D97-AF65-F5344CB8AC3E}">
        <p14:creationId xmlns:p14="http://schemas.microsoft.com/office/powerpoint/2010/main" val="168137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EF5A7BE-FE4D-467E-8588-CA4C6A941055}" type="slidenum">
              <a:rPr lang="en-US"/>
              <a:pPr/>
              <a:t>‹#›</a:t>
            </a:fld>
            <a:endParaRPr lang="en-US" dirty="0"/>
          </a:p>
        </p:txBody>
      </p:sp>
    </p:spTree>
    <p:extLst>
      <p:ext uri="{BB962C8B-B14F-4D97-AF65-F5344CB8AC3E}">
        <p14:creationId xmlns:p14="http://schemas.microsoft.com/office/powerpoint/2010/main" val="382620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16813F7-56E4-4A5C-BE51-B582B64C72CD}" type="slidenum">
              <a:rPr lang="en-US"/>
              <a:pPr/>
              <a:t>‹#›</a:t>
            </a:fld>
            <a:endParaRPr lang="en-US" dirty="0"/>
          </a:p>
        </p:txBody>
      </p:sp>
    </p:spTree>
    <p:extLst>
      <p:ext uri="{BB962C8B-B14F-4D97-AF65-F5344CB8AC3E}">
        <p14:creationId xmlns:p14="http://schemas.microsoft.com/office/powerpoint/2010/main" val="85693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D69C617-1ED8-46A1-A686-1B590A229109}" type="slidenum">
              <a:rPr lang="en-US"/>
              <a:pPr/>
              <a:t>‹#›</a:t>
            </a:fld>
            <a:endParaRPr lang="en-US" dirty="0"/>
          </a:p>
        </p:txBody>
      </p:sp>
    </p:spTree>
    <p:extLst>
      <p:ext uri="{BB962C8B-B14F-4D97-AF65-F5344CB8AC3E}">
        <p14:creationId xmlns:p14="http://schemas.microsoft.com/office/powerpoint/2010/main" val="105787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DCB1635-7CB5-4D23-B906-85B17CB1A0B4}" type="slidenum">
              <a:rPr lang="en-US"/>
              <a:pPr/>
              <a:t>‹#›</a:t>
            </a:fld>
            <a:endParaRPr lang="en-US" dirty="0"/>
          </a:p>
        </p:txBody>
      </p:sp>
    </p:spTree>
    <p:extLst>
      <p:ext uri="{BB962C8B-B14F-4D97-AF65-F5344CB8AC3E}">
        <p14:creationId xmlns:p14="http://schemas.microsoft.com/office/powerpoint/2010/main" val="201221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290C81-4075-4953-AC38-DC12534CAB7B}" type="slidenum">
              <a:rPr lang="en-US"/>
              <a:pPr/>
              <a:t>‹#›</a:t>
            </a:fld>
            <a:endParaRPr lang="en-US" dirty="0"/>
          </a:p>
        </p:txBody>
      </p:sp>
    </p:spTree>
    <p:extLst>
      <p:ext uri="{BB962C8B-B14F-4D97-AF65-F5344CB8AC3E}">
        <p14:creationId xmlns:p14="http://schemas.microsoft.com/office/powerpoint/2010/main" val="60442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60960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F6F6ED"/>
                </a:solidFill>
                <a:latin typeface="Arial" charset="0"/>
              </a:defRPr>
            </a:lvl1pPr>
          </a:lstStyle>
          <a:p>
            <a:pPr eaLnBrk="0" fontAlgn="base" hangingPunct="0">
              <a:spcBef>
                <a:spcPct val="0"/>
              </a:spcBef>
              <a:spcAft>
                <a:spcPct val="0"/>
              </a:spcAft>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F6F6ED"/>
                </a:solidFill>
                <a:latin typeface="Arial" charset="0"/>
              </a:defRPr>
            </a:lvl1pPr>
          </a:lstStyle>
          <a:p>
            <a:pPr eaLnBrk="0" fontAlgn="base" hangingPunct="0">
              <a:spcBef>
                <a:spcPct val="0"/>
              </a:spcBef>
              <a:spcAft>
                <a:spcPct val="0"/>
              </a:spcAft>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F6F6ED"/>
                </a:solidFill>
                <a:latin typeface="Arial" charset="0"/>
              </a:defRPr>
            </a:lvl1pPr>
          </a:lstStyle>
          <a:p>
            <a:pPr eaLnBrk="0" fontAlgn="base" hangingPunct="0">
              <a:spcBef>
                <a:spcPct val="0"/>
              </a:spcBef>
              <a:spcAft>
                <a:spcPct val="0"/>
              </a:spcAft>
            </a:pPr>
            <a:fld id="{AAAFB5A0-2C37-4F71-AB47-75B47F6E4632}" type="slidenum">
              <a:rPr lang="en-US"/>
              <a:pPr eaLnBrk="0" fontAlgn="base" hangingPunct="0">
                <a:spcBef>
                  <a:spcPct val="0"/>
                </a:spcBef>
                <a:spcAft>
                  <a:spcPct val="0"/>
                </a:spcAft>
              </a:pPr>
              <a:t>‹#›</a:t>
            </a:fld>
            <a:endParaRPr lang="en-US" dirty="0"/>
          </a:p>
        </p:txBody>
      </p:sp>
      <p:sp>
        <p:nvSpPr>
          <p:cNvPr id="1031" name="Rectangle 7"/>
          <p:cNvSpPr>
            <a:spLocks noChangeArrowheads="1"/>
          </p:cNvSpPr>
          <p:nvPr userDrawn="1"/>
        </p:nvSpPr>
        <p:spPr bwMode="auto">
          <a:xfrm>
            <a:off x="0" y="0"/>
            <a:ext cx="9144000" cy="6858000"/>
          </a:xfrm>
          <a:prstGeom prst="rect">
            <a:avLst/>
          </a:prstGeom>
          <a:noFill/>
          <a:ln w="12700">
            <a:solidFill>
              <a:srgbClr val="E5EEF4"/>
            </a:solid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ahoma" charset="0"/>
            </a:endParaRPr>
          </a:p>
        </p:txBody>
      </p:sp>
    </p:spTree>
    <p:extLst>
      <p:ext uri="{BB962C8B-B14F-4D97-AF65-F5344CB8AC3E}">
        <p14:creationId xmlns:p14="http://schemas.microsoft.com/office/powerpoint/2010/main" val="2273378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lnSpc>
          <a:spcPct val="90000"/>
        </a:lnSpc>
        <a:spcBef>
          <a:spcPct val="0"/>
        </a:spcBef>
        <a:spcAft>
          <a:spcPct val="0"/>
        </a:spcAft>
        <a:defRPr sz="3600">
          <a:solidFill>
            <a:srgbClr val="F2F2E6"/>
          </a:solidFill>
          <a:latin typeface="+mj-lt"/>
          <a:ea typeface="+mj-ea"/>
          <a:cs typeface="+mj-cs"/>
        </a:defRPr>
      </a:lvl1pPr>
      <a:lvl2pPr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2pPr>
      <a:lvl3pPr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3pPr>
      <a:lvl4pPr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4pPr>
      <a:lvl5pPr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5pPr>
      <a:lvl6pPr marL="457200"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6pPr>
      <a:lvl7pPr marL="914400"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7pPr>
      <a:lvl8pPr marL="1371600"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8pPr>
      <a:lvl9pPr marL="1828800" algn="l" rtl="0" fontAlgn="base">
        <a:lnSpc>
          <a:spcPct val="90000"/>
        </a:lnSpc>
        <a:spcBef>
          <a:spcPct val="0"/>
        </a:spcBef>
        <a:spcAft>
          <a:spcPct val="0"/>
        </a:spcAft>
        <a:defRPr sz="3600">
          <a:solidFill>
            <a:srgbClr val="F2F2E6"/>
          </a:solidFill>
          <a:latin typeface="Verdana" pitchFamily="34" charset="0"/>
          <a:ea typeface="ＭＳ Ｐゴシック" pitchFamily="-32" charset="-128"/>
        </a:defRPr>
      </a:lvl9pPr>
    </p:titleStyle>
    <p:bodyStyle>
      <a:lvl1pPr marL="342900" indent="-342900" algn="l" rtl="0" fontAlgn="base">
        <a:spcBef>
          <a:spcPct val="50000"/>
        </a:spcBef>
        <a:spcAft>
          <a:spcPct val="0"/>
        </a:spcAft>
        <a:buClr>
          <a:srgbClr val="FF5B5B"/>
        </a:buClr>
        <a:buFont typeface="Wingdings" pitchFamily="2" charset="2"/>
        <a:buChar char="§"/>
        <a:defRPr sz="2800">
          <a:solidFill>
            <a:srgbClr val="F2F2E6"/>
          </a:solidFill>
          <a:latin typeface="+mn-lt"/>
          <a:ea typeface="+mn-ea"/>
          <a:cs typeface="+mn-cs"/>
        </a:defRPr>
      </a:lvl1pPr>
      <a:lvl2pPr marL="742950" indent="-285750" algn="l" rtl="0" fontAlgn="base">
        <a:spcBef>
          <a:spcPct val="50000"/>
        </a:spcBef>
        <a:spcAft>
          <a:spcPct val="0"/>
        </a:spcAft>
        <a:buClr>
          <a:srgbClr val="FF5B5B"/>
        </a:buClr>
        <a:buFont typeface="Wingdings" pitchFamily="2" charset="2"/>
        <a:buChar char="§"/>
        <a:defRPr sz="2400">
          <a:solidFill>
            <a:srgbClr val="F2F2E6"/>
          </a:solidFill>
          <a:latin typeface="+mn-lt"/>
          <a:ea typeface="+mn-ea"/>
        </a:defRPr>
      </a:lvl2pPr>
      <a:lvl3pPr marL="1143000" indent="-228600" algn="l" rtl="0" fontAlgn="base">
        <a:spcBef>
          <a:spcPct val="50000"/>
        </a:spcBef>
        <a:spcAft>
          <a:spcPct val="0"/>
        </a:spcAft>
        <a:buClr>
          <a:srgbClr val="FF5B5B"/>
        </a:buClr>
        <a:buFont typeface="Wingdings" pitchFamily="2" charset="2"/>
        <a:buChar char="§"/>
        <a:defRPr sz="2200">
          <a:solidFill>
            <a:srgbClr val="F2F2E6"/>
          </a:solidFill>
          <a:latin typeface="+mn-lt"/>
          <a:ea typeface="+mn-ea"/>
        </a:defRPr>
      </a:lvl3pPr>
      <a:lvl4pPr marL="1600200" indent="-228600" algn="l" rtl="0" fontAlgn="base">
        <a:spcBef>
          <a:spcPct val="50000"/>
        </a:spcBef>
        <a:spcAft>
          <a:spcPct val="0"/>
        </a:spcAft>
        <a:buClr>
          <a:srgbClr val="FF5B5B"/>
        </a:buClr>
        <a:buFont typeface="Wingdings" pitchFamily="2" charset="2"/>
        <a:buChar char="§"/>
        <a:defRPr sz="2000">
          <a:solidFill>
            <a:srgbClr val="F2F2E6"/>
          </a:solidFill>
          <a:latin typeface="+mn-lt"/>
          <a:ea typeface="+mn-ea"/>
        </a:defRPr>
      </a:lvl4pPr>
      <a:lvl5pPr marL="2057400" indent="-228600" algn="l" rtl="0" fontAlgn="base">
        <a:spcBef>
          <a:spcPct val="50000"/>
        </a:spcBef>
        <a:spcAft>
          <a:spcPct val="0"/>
        </a:spcAft>
        <a:buClr>
          <a:srgbClr val="FF5B5B"/>
        </a:buClr>
        <a:buFont typeface="Wingdings" pitchFamily="2" charset="2"/>
        <a:buChar char="§"/>
        <a:defRPr>
          <a:solidFill>
            <a:srgbClr val="F2F2E6"/>
          </a:solidFill>
          <a:latin typeface="+mn-lt"/>
          <a:ea typeface="+mn-ea"/>
        </a:defRPr>
      </a:lvl5pPr>
      <a:lvl6pPr marL="2514600" indent="-228600" algn="l" rtl="0" fontAlgn="base">
        <a:spcBef>
          <a:spcPct val="50000"/>
        </a:spcBef>
        <a:spcAft>
          <a:spcPct val="0"/>
        </a:spcAft>
        <a:buClr>
          <a:srgbClr val="FF5B5B"/>
        </a:buClr>
        <a:buFont typeface="Wingdings" pitchFamily="2" charset="2"/>
        <a:buChar char="§"/>
        <a:defRPr>
          <a:solidFill>
            <a:srgbClr val="F2F2E6"/>
          </a:solidFill>
          <a:latin typeface="+mn-lt"/>
          <a:ea typeface="+mn-ea"/>
        </a:defRPr>
      </a:lvl6pPr>
      <a:lvl7pPr marL="2971800" indent="-228600" algn="l" rtl="0" fontAlgn="base">
        <a:spcBef>
          <a:spcPct val="50000"/>
        </a:spcBef>
        <a:spcAft>
          <a:spcPct val="0"/>
        </a:spcAft>
        <a:buClr>
          <a:srgbClr val="FF5B5B"/>
        </a:buClr>
        <a:buFont typeface="Wingdings" pitchFamily="2" charset="2"/>
        <a:buChar char="§"/>
        <a:defRPr>
          <a:solidFill>
            <a:srgbClr val="F2F2E6"/>
          </a:solidFill>
          <a:latin typeface="+mn-lt"/>
          <a:ea typeface="+mn-ea"/>
        </a:defRPr>
      </a:lvl7pPr>
      <a:lvl8pPr marL="3429000" indent="-228600" algn="l" rtl="0" fontAlgn="base">
        <a:spcBef>
          <a:spcPct val="50000"/>
        </a:spcBef>
        <a:spcAft>
          <a:spcPct val="0"/>
        </a:spcAft>
        <a:buClr>
          <a:srgbClr val="FF5B5B"/>
        </a:buClr>
        <a:buFont typeface="Wingdings" pitchFamily="2" charset="2"/>
        <a:buChar char="§"/>
        <a:defRPr>
          <a:solidFill>
            <a:srgbClr val="F2F2E6"/>
          </a:solidFill>
          <a:latin typeface="+mn-lt"/>
          <a:ea typeface="+mn-ea"/>
        </a:defRPr>
      </a:lvl8pPr>
      <a:lvl9pPr marL="3886200" indent="-228600" algn="l" rtl="0" fontAlgn="base">
        <a:spcBef>
          <a:spcPct val="50000"/>
        </a:spcBef>
        <a:spcAft>
          <a:spcPct val="0"/>
        </a:spcAft>
        <a:buClr>
          <a:srgbClr val="FF5B5B"/>
        </a:buClr>
        <a:buFont typeface="Wingdings" pitchFamily="2" charset="2"/>
        <a:buChar char="§"/>
        <a:defRPr>
          <a:solidFill>
            <a:srgbClr val="F2F2E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3"/>
          <p:cNvSpPr>
            <a:spLocks noChangeArrowheads="1"/>
          </p:cNvSpPr>
          <p:nvPr/>
        </p:nvSpPr>
        <p:spPr bwMode="auto">
          <a:xfrm>
            <a:off x="2514600" y="381000"/>
            <a:ext cx="6629400" cy="6477000"/>
          </a:xfrm>
          <a:prstGeom prst="rect">
            <a:avLst/>
          </a:prstGeom>
          <a:solidFill>
            <a:srgbClr val="6F9BC9"/>
          </a:solidFill>
          <a:ln w="9525">
            <a:no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ahoma" charset="0"/>
            </a:endParaRPr>
          </a:p>
        </p:txBody>
      </p:sp>
      <p:sp>
        <p:nvSpPr>
          <p:cNvPr id="2051" name="Rectangle 17"/>
          <p:cNvSpPr>
            <a:spLocks noChangeArrowheads="1"/>
          </p:cNvSpPr>
          <p:nvPr/>
        </p:nvSpPr>
        <p:spPr bwMode="auto">
          <a:xfrm>
            <a:off x="0" y="-76200"/>
            <a:ext cx="9144000" cy="381000"/>
          </a:xfrm>
          <a:prstGeom prst="rect">
            <a:avLst/>
          </a:prstGeom>
          <a:gradFill rotWithShape="0">
            <a:gsLst>
              <a:gs pos="0">
                <a:srgbClr val="CA2100"/>
              </a:gs>
              <a:gs pos="100000">
                <a:srgbClr val="A81601"/>
              </a:gs>
            </a:gsLst>
            <a:lin ang="5400000" scaled="1"/>
          </a:gradFill>
          <a:ln w="9525">
            <a:no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ahoma" charset="0"/>
            </a:endParaRPr>
          </a:p>
        </p:txBody>
      </p:sp>
      <p:sp>
        <p:nvSpPr>
          <p:cNvPr id="2052" name="Rectangle 2"/>
          <p:cNvSpPr>
            <a:spLocks noGrp="1" noChangeArrowheads="1"/>
          </p:cNvSpPr>
          <p:nvPr>
            <p:ph type="ctrTitle"/>
          </p:nvPr>
        </p:nvSpPr>
        <p:spPr>
          <a:xfrm>
            <a:off x="2860675" y="1508919"/>
            <a:ext cx="5943600" cy="1143000"/>
          </a:xfrm>
          <a:noFill/>
        </p:spPr>
        <p:txBody>
          <a:bodyPr>
            <a:noAutofit/>
          </a:bodyPr>
          <a:lstStyle/>
          <a:p>
            <a:pPr algn="ctr"/>
            <a:r>
              <a:rPr lang="en-US" sz="2400" b="1" dirty="0" smtClean="0">
                <a:solidFill>
                  <a:schemeClr val="accent2"/>
                </a:solidFill>
              </a:rPr>
              <a:t/>
            </a:r>
            <a:br>
              <a:rPr lang="en-US" sz="2400" b="1" dirty="0" smtClean="0">
                <a:solidFill>
                  <a:schemeClr val="accent2"/>
                </a:solidFill>
              </a:rPr>
            </a:br>
            <a:r>
              <a:rPr lang="en-US" sz="2400" b="1" dirty="0" smtClean="0">
                <a:solidFill>
                  <a:schemeClr val="accent2"/>
                </a:solidFill>
              </a:rPr>
              <a:t>Strengths </a:t>
            </a:r>
            <a:r>
              <a:rPr lang="en-US" sz="2400" b="1" dirty="0">
                <a:solidFill>
                  <a:schemeClr val="accent2"/>
                </a:solidFill>
              </a:rPr>
              <a:t>and Weaknesses in Identification </a:t>
            </a:r>
            <a:r>
              <a:rPr lang="en-US" sz="2400" b="1" dirty="0" smtClean="0">
                <a:solidFill>
                  <a:schemeClr val="accent2"/>
                </a:solidFill>
              </a:rPr>
              <a:t>Methods </a:t>
            </a:r>
            <a:r>
              <a:rPr lang="en-US" sz="2400" b="1" dirty="0">
                <a:solidFill>
                  <a:schemeClr val="accent2"/>
                </a:solidFill>
              </a:rPr>
              <a:t>for </a:t>
            </a:r>
            <a:r>
              <a:rPr lang="en-US" sz="2400" b="1" dirty="0" smtClean="0">
                <a:solidFill>
                  <a:schemeClr val="accent2"/>
                </a:solidFill>
              </a:rPr>
              <a:t>Learning </a:t>
            </a:r>
            <a:r>
              <a:rPr lang="en-US" sz="2400" b="1" dirty="0">
                <a:solidFill>
                  <a:schemeClr val="accent2"/>
                </a:solidFill>
              </a:rPr>
              <a:t>Disabilities: Is Cognitive Assessment Necessary?</a:t>
            </a:r>
            <a:r>
              <a:rPr lang="en-US" sz="2400" dirty="0">
                <a:solidFill>
                  <a:schemeClr val="accent2"/>
                </a:solidFill>
              </a:rPr>
              <a:t/>
            </a:r>
            <a:br>
              <a:rPr lang="en-US" sz="2400" dirty="0">
                <a:solidFill>
                  <a:schemeClr val="accent2"/>
                </a:solidFill>
              </a:rPr>
            </a:br>
            <a:endParaRPr lang="en-US" sz="2400" dirty="0" smtClean="0">
              <a:solidFill>
                <a:schemeClr val="accent2"/>
              </a:solidFill>
              <a:latin typeface="Verdana" pitchFamily="1" charset="0"/>
            </a:endParaRPr>
          </a:p>
        </p:txBody>
      </p:sp>
      <p:sp>
        <p:nvSpPr>
          <p:cNvPr id="2053" name="Rectangle 5"/>
          <p:cNvSpPr>
            <a:spLocks noChangeArrowheads="1"/>
          </p:cNvSpPr>
          <p:nvPr/>
        </p:nvSpPr>
        <p:spPr bwMode="auto">
          <a:xfrm>
            <a:off x="2857500" y="3345090"/>
            <a:ext cx="5943600" cy="1143000"/>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400" i="1" dirty="0">
              <a:solidFill>
                <a:srgbClr val="2D2D8A"/>
              </a:solidFill>
            </a:endParaRPr>
          </a:p>
          <a:p>
            <a:pPr algn="ctr" fontAlgn="base">
              <a:lnSpc>
                <a:spcPct val="90000"/>
              </a:lnSpc>
              <a:spcBef>
                <a:spcPct val="0"/>
              </a:spcBef>
              <a:spcAft>
                <a:spcPct val="0"/>
              </a:spcAft>
            </a:pPr>
            <a:endParaRPr lang="en-US" sz="2400" i="1" dirty="0">
              <a:solidFill>
                <a:srgbClr val="2D2D8A"/>
              </a:solidFill>
            </a:endParaRPr>
          </a:p>
          <a:p>
            <a:pPr algn="ctr" fontAlgn="base">
              <a:lnSpc>
                <a:spcPct val="90000"/>
              </a:lnSpc>
              <a:spcBef>
                <a:spcPct val="0"/>
              </a:spcBef>
              <a:spcAft>
                <a:spcPct val="0"/>
              </a:spcAft>
            </a:pPr>
            <a:endParaRPr lang="en-US" sz="2400" i="1" dirty="0">
              <a:solidFill>
                <a:srgbClr val="2D2D8A"/>
              </a:solidFill>
            </a:endParaRPr>
          </a:p>
          <a:p>
            <a:pPr algn="ctr" fontAlgn="base">
              <a:lnSpc>
                <a:spcPct val="90000"/>
              </a:lnSpc>
              <a:spcBef>
                <a:spcPct val="0"/>
              </a:spcBef>
              <a:spcAft>
                <a:spcPct val="0"/>
              </a:spcAft>
            </a:pPr>
            <a:endParaRPr lang="en-US" sz="2400" i="1" dirty="0" smtClean="0">
              <a:solidFill>
                <a:srgbClr val="2D2D8A"/>
              </a:solidFill>
            </a:endParaRPr>
          </a:p>
          <a:p>
            <a:pPr algn="ctr" fontAlgn="base">
              <a:lnSpc>
                <a:spcPct val="90000"/>
              </a:lnSpc>
              <a:spcBef>
                <a:spcPct val="0"/>
              </a:spcBef>
              <a:spcAft>
                <a:spcPct val="0"/>
              </a:spcAft>
            </a:pPr>
            <a:endParaRPr lang="en-US" sz="2400" i="1" dirty="0">
              <a:solidFill>
                <a:srgbClr val="2D2D8A"/>
              </a:solidFill>
            </a:endParaRPr>
          </a:p>
          <a:p>
            <a:pPr algn="ctr" fontAlgn="base">
              <a:lnSpc>
                <a:spcPct val="90000"/>
              </a:lnSpc>
              <a:spcBef>
                <a:spcPct val="0"/>
              </a:spcBef>
              <a:spcAft>
                <a:spcPct val="0"/>
              </a:spcAft>
            </a:pPr>
            <a:endParaRPr lang="en-US" sz="2400" i="1" dirty="0" smtClean="0">
              <a:solidFill>
                <a:srgbClr val="2D2D8A"/>
              </a:solidFill>
            </a:endParaRPr>
          </a:p>
          <a:p>
            <a:pPr algn="ctr" fontAlgn="base">
              <a:lnSpc>
                <a:spcPct val="90000"/>
              </a:lnSpc>
              <a:spcBef>
                <a:spcPct val="0"/>
              </a:spcBef>
              <a:spcAft>
                <a:spcPct val="0"/>
              </a:spcAft>
            </a:pPr>
            <a:endParaRPr lang="en-US" sz="2400" i="1" dirty="0">
              <a:solidFill>
                <a:srgbClr val="2D2D8A"/>
              </a:solidFill>
            </a:endParaRPr>
          </a:p>
          <a:p>
            <a:pPr algn="ctr" fontAlgn="base">
              <a:lnSpc>
                <a:spcPct val="90000"/>
              </a:lnSpc>
              <a:spcBef>
                <a:spcPct val="0"/>
              </a:spcBef>
              <a:spcAft>
                <a:spcPct val="0"/>
              </a:spcAft>
            </a:pPr>
            <a:r>
              <a:rPr lang="en-US" sz="2400" i="1" dirty="0" smtClean="0">
                <a:solidFill>
                  <a:srgbClr val="2D2D8A"/>
                </a:solidFill>
              </a:rPr>
              <a:t>Jack M. Fletcher, Ph.D.</a:t>
            </a:r>
          </a:p>
          <a:p>
            <a:pPr algn="ctr" fontAlgn="base">
              <a:lnSpc>
                <a:spcPct val="90000"/>
              </a:lnSpc>
              <a:spcBef>
                <a:spcPct val="0"/>
              </a:spcBef>
              <a:spcAft>
                <a:spcPct val="0"/>
              </a:spcAft>
            </a:pPr>
            <a:r>
              <a:rPr lang="en-US" sz="2400" i="1" dirty="0" smtClean="0">
                <a:solidFill>
                  <a:srgbClr val="2D2D8A"/>
                </a:solidFill>
              </a:rPr>
              <a:t>Department of Psychology</a:t>
            </a:r>
          </a:p>
          <a:p>
            <a:pPr algn="ctr" fontAlgn="base">
              <a:lnSpc>
                <a:spcPct val="90000"/>
              </a:lnSpc>
              <a:spcBef>
                <a:spcPct val="0"/>
              </a:spcBef>
              <a:spcAft>
                <a:spcPct val="0"/>
              </a:spcAft>
            </a:pPr>
            <a:r>
              <a:rPr lang="en-US" sz="2400" i="1" dirty="0" smtClean="0">
                <a:solidFill>
                  <a:srgbClr val="2D2D8A"/>
                </a:solidFill>
              </a:rPr>
              <a:t>University of Houston</a:t>
            </a:r>
          </a:p>
          <a:p>
            <a:pPr algn="ctr" fontAlgn="base">
              <a:lnSpc>
                <a:spcPct val="90000"/>
              </a:lnSpc>
              <a:spcBef>
                <a:spcPct val="0"/>
              </a:spcBef>
              <a:spcAft>
                <a:spcPct val="0"/>
              </a:spcAft>
            </a:pPr>
            <a:endParaRPr lang="en-US" sz="2400" i="1" dirty="0" smtClean="0">
              <a:solidFill>
                <a:srgbClr val="2D2D8A"/>
              </a:solidFill>
            </a:endParaRPr>
          </a:p>
          <a:p>
            <a:pPr algn="ctr" fontAlgn="base">
              <a:lnSpc>
                <a:spcPct val="90000"/>
              </a:lnSpc>
              <a:spcBef>
                <a:spcPct val="0"/>
              </a:spcBef>
              <a:spcAft>
                <a:spcPct val="0"/>
              </a:spcAft>
            </a:pPr>
            <a:r>
              <a:rPr lang="en-US" sz="3000" i="1" dirty="0" smtClean="0">
                <a:solidFill>
                  <a:srgbClr val="FF0000"/>
                </a:solidFill>
              </a:rPr>
              <a:t>jack.fletcher@times.uh.edu</a:t>
            </a:r>
            <a:endParaRPr lang="en-US" sz="3000" i="1" dirty="0">
              <a:solidFill>
                <a:srgbClr val="FF0000"/>
              </a:solidFill>
            </a:endParaRPr>
          </a:p>
          <a:p>
            <a:pPr algn="ctr" fontAlgn="base">
              <a:lnSpc>
                <a:spcPct val="90000"/>
              </a:lnSpc>
              <a:spcBef>
                <a:spcPct val="0"/>
              </a:spcBef>
              <a:spcAft>
                <a:spcPct val="0"/>
              </a:spcAft>
            </a:pPr>
            <a:r>
              <a:rPr lang="en-US" sz="3000" i="1" dirty="0">
                <a:solidFill>
                  <a:srgbClr val="FDFDF1"/>
                </a:solidFill>
              </a:rPr>
              <a:t/>
            </a:r>
            <a:br>
              <a:rPr lang="en-US" sz="3000" i="1" dirty="0">
                <a:solidFill>
                  <a:srgbClr val="FDFDF1"/>
                </a:solidFill>
              </a:rPr>
            </a:br>
            <a:r>
              <a:rPr lang="en-US" i="1" dirty="0">
                <a:solidFill>
                  <a:srgbClr val="FDFDF1"/>
                </a:solidFill>
              </a:rPr>
              <a:t/>
            </a:r>
            <a:br>
              <a:rPr lang="en-US" i="1" dirty="0">
                <a:solidFill>
                  <a:srgbClr val="FDFDF1"/>
                </a:solidFill>
              </a:rPr>
            </a:br>
            <a:r>
              <a:rPr lang="en-US" i="1" dirty="0">
                <a:solidFill>
                  <a:srgbClr val="FDFDF1"/>
                </a:solidFill>
              </a:rPr>
              <a:t/>
            </a:r>
            <a:br>
              <a:rPr lang="en-US" i="1" dirty="0">
                <a:solidFill>
                  <a:srgbClr val="FDFDF1"/>
                </a:solidFill>
              </a:rPr>
            </a:br>
            <a:endParaRPr lang="en-US" i="1" dirty="0">
              <a:solidFill>
                <a:srgbClr val="FDFDF1"/>
              </a:solidFill>
            </a:endParaRPr>
          </a:p>
        </p:txBody>
      </p:sp>
      <p:sp>
        <p:nvSpPr>
          <p:cNvPr id="2054" name="Rectangle 10"/>
          <p:cNvSpPr>
            <a:spLocks noChangeArrowheads="1"/>
          </p:cNvSpPr>
          <p:nvPr/>
        </p:nvSpPr>
        <p:spPr bwMode="auto">
          <a:xfrm>
            <a:off x="0" y="381000"/>
            <a:ext cx="2514600" cy="6477000"/>
          </a:xfrm>
          <a:prstGeom prst="rect">
            <a:avLst/>
          </a:prstGeom>
          <a:solidFill>
            <a:srgbClr val="335578"/>
          </a:solidFill>
          <a:ln w="9525">
            <a:noFill/>
            <a:miter lim="800000"/>
            <a:headEnd/>
            <a:tailEnd/>
          </a:ln>
        </p:spPr>
        <p:txBody>
          <a:bodyPr wrap="none" anchor="ctr"/>
          <a:lstStyle/>
          <a:p>
            <a:pPr eaLnBrk="0" fontAlgn="base" hangingPunct="0">
              <a:spcBef>
                <a:spcPct val="0"/>
              </a:spcBef>
              <a:spcAft>
                <a:spcPct val="0"/>
              </a:spcAft>
            </a:pPr>
            <a:r>
              <a:rPr lang="en-US" sz="2400" dirty="0">
                <a:solidFill>
                  <a:srgbClr val="000000"/>
                </a:solidFill>
                <a:latin typeface="Tahoma" charset="0"/>
              </a:rPr>
              <a:t> </a:t>
            </a:r>
            <a:endParaRPr lang="en-US" sz="2400" dirty="0">
              <a:solidFill>
                <a:srgbClr val="000000"/>
              </a:solidFill>
              <a:latin typeface="Tahoma" charset="0"/>
            </a:endParaRPr>
          </a:p>
        </p:txBody>
      </p:sp>
      <p:grpSp>
        <p:nvGrpSpPr>
          <p:cNvPr id="2" name="Group 16"/>
          <p:cNvGrpSpPr>
            <a:grpSpLocks/>
          </p:cNvGrpSpPr>
          <p:nvPr/>
        </p:nvGrpSpPr>
        <p:grpSpPr bwMode="auto">
          <a:xfrm>
            <a:off x="5486400" y="6172200"/>
            <a:ext cx="482600" cy="685800"/>
            <a:chOff x="3459" y="3873"/>
            <a:chExt cx="318" cy="335"/>
          </a:xfrm>
        </p:grpSpPr>
        <p:sp>
          <p:nvSpPr>
            <p:cNvPr id="2062" name="Freeform 14"/>
            <p:cNvSpPr>
              <a:spLocks/>
            </p:cNvSpPr>
            <p:nvPr/>
          </p:nvSpPr>
          <p:spPr bwMode="auto">
            <a:xfrm>
              <a:off x="3548" y="3873"/>
              <a:ext cx="215" cy="335"/>
            </a:xfrm>
            <a:custGeom>
              <a:avLst/>
              <a:gdLst>
                <a:gd name="T0" fmla="*/ 99 w 215"/>
                <a:gd name="T1" fmla="*/ 199 h 335"/>
                <a:gd name="T2" fmla="*/ 123 w 215"/>
                <a:gd name="T3" fmla="*/ 192 h 335"/>
                <a:gd name="T4" fmla="*/ 126 w 215"/>
                <a:gd name="T5" fmla="*/ 167 h 335"/>
                <a:gd name="T6" fmla="*/ 100 w 215"/>
                <a:gd name="T7" fmla="*/ 153 h 335"/>
                <a:gd name="T8" fmla="*/ 63 w 215"/>
                <a:gd name="T9" fmla="*/ 159 h 335"/>
                <a:gd name="T10" fmla="*/ 31 w 215"/>
                <a:gd name="T11" fmla="*/ 160 h 335"/>
                <a:gd name="T12" fmla="*/ 13 w 215"/>
                <a:gd name="T13" fmla="*/ 177 h 335"/>
                <a:gd name="T14" fmla="*/ 28 w 215"/>
                <a:gd name="T15" fmla="*/ 199 h 335"/>
                <a:gd name="T16" fmla="*/ 46 w 215"/>
                <a:gd name="T17" fmla="*/ 203 h 335"/>
                <a:gd name="T18" fmla="*/ 66 w 215"/>
                <a:gd name="T19" fmla="*/ 204 h 335"/>
                <a:gd name="T20" fmla="*/ 87 w 215"/>
                <a:gd name="T21" fmla="*/ 202 h 335"/>
                <a:gd name="T22" fmla="*/ 126 w 215"/>
                <a:gd name="T23" fmla="*/ 199 h 335"/>
                <a:gd name="T24" fmla="*/ 101 w 215"/>
                <a:gd name="T25" fmla="*/ 208 h 335"/>
                <a:gd name="T26" fmla="*/ 77 w 215"/>
                <a:gd name="T27" fmla="*/ 211 h 335"/>
                <a:gd name="T28" fmla="*/ 57 w 215"/>
                <a:gd name="T29" fmla="*/ 212 h 335"/>
                <a:gd name="T30" fmla="*/ 36 w 215"/>
                <a:gd name="T31" fmla="*/ 209 h 335"/>
                <a:gd name="T32" fmla="*/ 8 w 215"/>
                <a:gd name="T33" fmla="*/ 202 h 335"/>
                <a:gd name="T34" fmla="*/ 1 w 215"/>
                <a:gd name="T35" fmla="*/ 253 h 335"/>
                <a:gd name="T36" fmla="*/ 0 w 215"/>
                <a:gd name="T37" fmla="*/ 296 h 335"/>
                <a:gd name="T38" fmla="*/ 0 w 215"/>
                <a:gd name="T39" fmla="*/ 335 h 335"/>
                <a:gd name="T40" fmla="*/ 10 w 215"/>
                <a:gd name="T41" fmla="*/ 311 h 335"/>
                <a:gd name="T42" fmla="*/ 23 w 215"/>
                <a:gd name="T43" fmla="*/ 289 h 335"/>
                <a:gd name="T44" fmla="*/ 34 w 215"/>
                <a:gd name="T45" fmla="*/ 276 h 335"/>
                <a:gd name="T46" fmla="*/ 47 w 215"/>
                <a:gd name="T47" fmla="*/ 265 h 335"/>
                <a:gd name="T48" fmla="*/ 62 w 215"/>
                <a:gd name="T49" fmla="*/ 260 h 335"/>
                <a:gd name="T50" fmla="*/ 83 w 215"/>
                <a:gd name="T51" fmla="*/ 260 h 335"/>
                <a:gd name="T52" fmla="*/ 108 w 215"/>
                <a:gd name="T53" fmla="*/ 265 h 335"/>
                <a:gd name="T54" fmla="*/ 132 w 215"/>
                <a:gd name="T55" fmla="*/ 276 h 335"/>
                <a:gd name="T56" fmla="*/ 167 w 215"/>
                <a:gd name="T57" fmla="*/ 297 h 335"/>
                <a:gd name="T58" fmla="*/ 202 w 215"/>
                <a:gd name="T59" fmla="*/ 324 h 335"/>
                <a:gd name="T60" fmla="*/ 208 w 215"/>
                <a:gd name="T61" fmla="*/ 325 h 335"/>
                <a:gd name="T62" fmla="*/ 177 w 215"/>
                <a:gd name="T63" fmla="*/ 274 h 335"/>
                <a:gd name="T64" fmla="*/ 150 w 215"/>
                <a:gd name="T65" fmla="*/ 222 h 335"/>
                <a:gd name="T66" fmla="*/ 87 w 215"/>
                <a:gd name="T67" fmla="*/ 202 h 335"/>
                <a:gd name="T68" fmla="*/ 98 w 215"/>
                <a:gd name="T69" fmla="*/ 145 h 335"/>
                <a:gd name="T70" fmla="*/ 112 w 215"/>
                <a:gd name="T71" fmla="*/ 122 h 335"/>
                <a:gd name="T72" fmla="*/ 105 w 215"/>
                <a:gd name="T73" fmla="*/ 86 h 335"/>
                <a:gd name="T74" fmla="*/ 102 w 215"/>
                <a:gd name="T75" fmla="*/ 50 h 335"/>
                <a:gd name="T76" fmla="*/ 104 w 215"/>
                <a:gd name="T77" fmla="*/ 17 h 335"/>
                <a:gd name="T78" fmla="*/ 99 w 215"/>
                <a:gd name="T79" fmla="*/ 7 h 335"/>
                <a:gd name="T80" fmla="*/ 84 w 215"/>
                <a:gd name="T81" fmla="*/ 23 h 335"/>
                <a:gd name="T82" fmla="*/ 63 w 215"/>
                <a:gd name="T83" fmla="*/ 49 h 335"/>
                <a:gd name="T84" fmla="*/ 41 w 215"/>
                <a:gd name="T85" fmla="*/ 88 h 335"/>
                <a:gd name="T86" fmla="*/ 25 w 215"/>
                <a:gd name="T87" fmla="*/ 129 h 335"/>
                <a:gd name="T88" fmla="*/ 32 w 215"/>
                <a:gd name="T89" fmla="*/ 152 h 335"/>
                <a:gd name="T90" fmla="*/ 62 w 215"/>
                <a:gd name="T91" fmla="*/ 151 h 335"/>
                <a:gd name="T92" fmla="*/ 87 w 215"/>
                <a:gd name="T93" fmla="*/ 202 h 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5"/>
                <a:gd name="T142" fmla="*/ 0 h 335"/>
                <a:gd name="T143" fmla="*/ 215 w 215"/>
                <a:gd name="T144" fmla="*/ 335 h 3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5" h="335">
                  <a:moveTo>
                    <a:pt x="87" y="202"/>
                  </a:moveTo>
                  <a:lnTo>
                    <a:pt x="99" y="199"/>
                  </a:lnTo>
                  <a:lnTo>
                    <a:pt x="112" y="195"/>
                  </a:lnTo>
                  <a:lnTo>
                    <a:pt x="123" y="192"/>
                  </a:lnTo>
                  <a:lnTo>
                    <a:pt x="134" y="186"/>
                  </a:lnTo>
                  <a:lnTo>
                    <a:pt x="126" y="167"/>
                  </a:lnTo>
                  <a:lnTo>
                    <a:pt x="120" y="147"/>
                  </a:lnTo>
                  <a:lnTo>
                    <a:pt x="100" y="153"/>
                  </a:lnTo>
                  <a:lnTo>
                    <a:pt x="80" y="157"/>
                  </a:lnTo>
                  <a:lnTo>
                    <a:pt x="63" y="159"/>
                  </a:lnTo>
                  <a:lnTo>
                    <a:pt x="46" y="160"/>
                  </a:lnTo>
                  <a:lnTo>
                    <a:pt x="31" y="160"/>
                  </a:lnTo>
                  <a:lnTo>
                    <a:pt x="16" y="159"/>
                  </a:lnTo>
                  <a:lnTo>
                    <a:pt x="13" y="177"/>
                  </a:lnTo>
                  <a:lnTo>
                    <a:pt x="9" y="194"/>
                  </a:lnTo>
                  <a:lnTo>
                    <a:pt x="28" y="199"/>
                  </a:lnTo>
                  <a:lnTo>
                    <a:pt x="37" y="201"/>
                  </a:lnTo>
                  <a:lnTo>
                    <a:pt x="46" y="203"/>
                  </a:lnTo>
                  <a:lnTo>
                    <a:pt x="57" y="204"/>
                  </a:lnTo>
                  <a:lnTo>
                    <a:pt x="66" y="204"/>
                  </a:lnTo>
                  <a:lnTo>
                    <a:pt x="76" y="203"/>
                  </a:lnTo>
                  <a:lnTo>
                    <a:pt x="87" y="202"/>
                  </a:lnTo>
                  <a:lnTo>
                    <a:pt x="137" y="194"/>
                  </a:lnTo>
                  <a:lnTo>
                    <a:pt x="126" y="199"/>
                  </a:lnTo>
                  <a:lnTo>
                    <a:pt x="114" y="204"/>
                  </a:lnTo>
                  <a:lnTo>
                    <a:pt x="101" y="208"/>
                  </a:lnTo>
                  <a:lnTo>
                    <a:pt x="88" y="210"/>
                  </a:lnTo>
                  <a:lnTo>
                    <a:pt x="77" y="211"/>
                  </a:lnTo>
                  <a:lnTo>
                    <a:pt x="67" y="212"/>
                  </a:lnTo>
                  <a:lnTo>
                    <a:pt x="57" y="212"/>
                  </a:lnTo>
                  <a:lnTo>
                    <a:pt x="46" y="211"/>
                  </a:lnTo>
                  <a:lnTo>
                    <a:pt x="36" y="209"/>
                  </a:lnTo>
                  <a:lnTo>
                    <a:pt x="27" y="208"/>
                  </a:lnTo>
                  <a:lnTo>
                    <a:pt x="8" y="202"/>
                  </a:lnTo>
                  <a:lnTo>
                    <a:pt x="4" y="228"/>
                  </a:lnTo>
                  <a:lnTo>
                    <a:pt x="1" y="253"/>
                  </a:lnTo>
                  <a:lnTo>
                    <a:pt x="0" y="276"/>
                  </a:lnTo>
                  <a:lnTo>
                    <a:pt x="0" y="296"/>
                  </a:lnTo>
                  <a:lnTo>
                    <a:pt x="0" y="325"/>
                  </a:lnTo>
                  <a:lnTo>
                    <a:pt x="0" y="335"/>
                  </a:lnTo>
                  <a:lnTo>
                    <a:pt x="4" y="324"/>
                  </a:lnTo>
                  <a:lnTo>
                    <a:pt x="10" y="311"/>
                  </a:lnTo>
                  <a:lnTo>
                    <a:pt x="18" y="297"/>
                  </a:lnTo>
                  <a:lnTo>
                    <a:pt x="23" y="289"/>
                  </a:lnTo>
                  <a:lnTo>
                    <a:pt x="29" y="283"/>
                  </a:lnTo>
                  <a:lnTo>
                    <a:pt x="34" y="276"/>
                  </a:lnTo>
                  <a:lnTo>
                    <a:pt x="41" y="271"/>
                  </a:lnTo>
                  <a:lnTo>
                    <a:pt x="47" y="265"/>
                  </a:lnTo>
                  <a:lnTo>
                    <a:pt x="55" y="262"/>
                  </a:lnTo>
                  <a:lnTo>
                    <a:pt x="62" y="260"/>
                  </a:lnTo>
                  <a:lnTo>
                    <a:pt x="71" y="259"/>
                  </a:lnTo>
                  <a:lnTo>
                    <a:pt x="83" y="260"/>
                  </a:lnTo>
                  <a:lnTo>
                    <a:pt x="95" y="262"/>
                  </a:lnTo>
                  <a:lnTo>
                    <a:pt x="108" y="265"/>
                  </a:lnTo>
                  <a:lnTo>
                    <a:pt x="120" y="271"/>
                  </a:lnTo>
                  <a:lnTo>
                    <a:pt x="132" y="276"/>
                  </a:lnTo>
                  <a:lnTo>
                    <a:pt x="144" y="283"/>
                  </a:lnTo>
                  <a:lnTo>
                    <a:pt x="167" y="297"/>
                  </a:lnTo>
                  <a:lnTo>
                    <a:pt x="186" y="311"/>
                  </a:lnTo>
                  <a:lnTo>
                    <a:pt x="202" y="324"/>
                  </a:lnTo>
                  <a:lnTo>
                    <a:pt x="215" y="335"/>
                  </a:lnTo>
                  <a:lnTo>
                    <a:pt x="208" y="325"/>
                  </a:lnTo>
                  <a:lnTo>
                    <a:pt x="189" y="294"/>
                  </a:lnTo>
                  <a:lnTo>
                    <a:pt x="177" y="274"/>
                  </a:lnTo>
                  <a:lnTo>
                    <a:pt x="164" y="249"/>
                  </a:lnTo>
                  <a:lnTo>
                    <a:pt x="150" y="222"/>
                  </a:lnTo>
                  <a:lnTo>
                    <a:pt x="137" y="194"/>
                  </a:lnTo>
                  <a:lnTo>
                    <a:pt x="87" y="202"/>
                  </a:lnTo>
                  <a:lnTo>
                    <a:pt x="78" y="149"/>
                  </a:lnTo>
                  <a:lnTo>
                    <a:pt x="98" y="145"/>
                  </a:lnTo>
                  <a:lnTo>
                    <a:pt x="117" y="140"/>
                  </a:lnTo>
                  <a:lnTo>
                    <a:pt x="112" y="122"/>
                  </a:lnTo>
                  <a:lnTo>
                    <a:pt x="108" y="103"/>
                  </a:lnTo>
                  <a:lnTo>
                    <a:pt x="105" y="86"/>
                  </a:lnTo>
                  <a:lnTo>
                    <a:pt x="103" y="68"/>
                  </a:lnTo>
                  <a:lnTo>
                    <a:pt x="102" y="50"/>
                  </a:lnTo>
                  <a:lnTo>
                    <a:pt x="102" y="34"/>
                  </a:lnTo>
                  <a:lnTo>
                    <a:pt x="104" y="17"/>
                  </a:lnTo>
                  <a:lnTo>
                    <a:pt x="108" y="0"/>
                  </a:lnTo>
                  <a:lnTo>
                    <a:pt x="99" y="7"/>
                  </a:lnTo>
                  <a:lnTo>
                    <a:pt x="91" y="15"/>
                  </a:lnTo>
                  <a:lnTo>
                    <a:pt x="84" y="23"/>
                  </a:lnTo>
                  <a:lnTo>
                    <a:pt x="76" y="32"/>
                  </a:lnTo>
                  <a:lnTo>
                    <a:pt x="63" y="49"/>
                  </a:lnTo>
                  <a:lnTo>
                    <a:pt x="51" y="68"/>
                  </a:lnTo>
                  <a:lnTo>
                    <a:pt x="41" y="88"/>
                  </a:lnTo>
                  <a:lnTo>
                    <a:pt x="32" y="109"/>
                  </a:lnTo>
                  <a:lnTo>
                    <a:pt x="25" y="129"/>
                  </a:lnTo>
                  <a:lnTo>
                    <a:pt x="18" y="151"/>
                  </a:lnTo>
                  <a:lnTo>
                    <a:pt x="32" y="152"/>
                  </a:lnTo>
                  <a:lnTo>
                    <a:pt x="47" y="152"/>
                  </a:lnTo>
                  <a:lnTo>
                    <a:pt x="62" y="151"/>
                  </a:lnTo>
                  <a:lnTo>
                    <a:pt x="78" y="149"/>
                  </a:lnTo>
                  <a:lnTo>
                    <a:pt x="87" y="202"/>
                  </a:lnTo>
                  <a:close/>
                </a:path>
              </a:pathLst>
            </a:custGeom>
            <a:solidFill>
              <a:srgbClr val="335577"/>
            </a:solidFill>
            <a:ln w="9525">
              <a:noFill/>
              <a:round/>
              <a:headEnd/>
              <a:tailEnd/>
            </a:ln>
          </p:spPr>
          <p:txBody>
            <a:bodyPr/>
            <a:lstStyle/>
            <a:p>
              <a:pPr eaLnBrk="0" fontAlgn="base" hangingPunct="0">
                <a:spcBef>
                  <a:spcPct val="0"/>
                </a:spcBef>
                <a:spcAft>
                  <a:spcPct val="0"/>
                </a:spcAft>
              </a:pPr>
              <a:endParaRPr lang="en-US" sz="2400" dirty="0">
                <a:solidFill>
                  <a:srgbClr val="000000"/>
                </a:solidFill>
                <a:latin typeface="Tahoma" charset="0"/>
              </a:endParaRPr>
            </a:p>
          </p:txBody>
        </p:sp>
        <p:sp>
          <p:nvSpPr>
            <p:cNvPr id="2063" name="Freeform 15"/>
            <p:cNvSpPr>
              <a:spLocks/>
            </p:cNvSpPr>
            <p:nvPr/>
          </p:nvSpPr>
          <p:spPr bwMode="auto">
            <a:xfrm>
              <a:off x="3459" y="3946"/>
              <a:ext cx="318" cy="131"/>
            </a:xfrm>
            <a:custGeom>
              <a:avLst/>
              <a:gdLst>
                <a:gd name="T0" fmla="*/ 318 w 318"/>
                <a:gd name="T1" fmla="*/ 0 h 131"/>
                <a:gd name="T2" fmla="*/ 309 w 318"/>
                <a:gd name="T3" fmla="*/ 11 h 131"/>
                <a:gd name="T4" fmla="*/ 296 w 318"/>
                <a:gd name="T5" fmla="*/ 24 h 131"/>
                <a:gd name="T6" fmla="*/ 282 w 318"/>
                <a:gd name="T7" fmla="*/ 36 h 131"/>
                <a:gd name="T8" fmla="*/ 264 w 318"/>
                <a:gd name="T9" fmla="*/ 48 h 131"/>
                <a:gd name="T10" fmla="*/ 255 w 318"/>
                <a:gd name="T11" fmla="*/ 54 h 131"/>
                <a:gd name="T12" fmla="*/ 244 w 318"/>
                <a:gd name="T13" fmla="*/ 59 h 131"/>
                <a:gd name="T14" fmla="*/ 233 w 318"/>
                <a:gd name="T15" fmla="*/ 65 h 131"/>
                <a:gd name="T16" fmla="*/ 222 w 318"/>
                <a:gd name="T17" fmla="*/ 69 h 131"/>
                <a:gd name="T18" fmla="*/ 210 w 318"/>
                <a:gd name="T19" fmla="*/ 74 h 131"/>
                <a:gd name="T20" fmla="*/ 197 w 318"/>
                <a:gd name="T21" fmla="*/ 78 h 131"/>
                <a:gd name="T22" fmla="*/ 183 w 318"/>
                <a:gd name="T23" fmla="*/ 82 h 131"/>
                <a:gd name="T24" fmla="*/ 169 w 318"/>
                <a:gd name="T25" fmla="*/ 84 h 131"/>
                <a:gd name="T26" fmla="*/ 154 w 318"/>
                <a:gd name="T27" fmla="*/ 86 h 131"/>
                <a:gd name="T28" fmla="*/ 140 w 318"/>
                <a:gd name="T29" fmla="*/ 87 h 131"/>
                <a:gd name="T30" fmla="*/ 127 w 318"/>
                <a:gd name="T31" fmla="*/ 87 h 131"/>
                <a:gd name="T32" fmla="*/ 114 w 318"/>
                <a:gd name="T33" fmla="*/ 87 h 131"/>
                <a:gd name="T34" fmla="*/ 101 w 318"/>
                <a:gd name="T35" fmla="*/ 85 h 131"/>
                <a:gd name="T36" fmla="*/ 89 w 318"/>
                <a:gd name="T37" fmla="*/ 84 h 131"/>
                <a:gd name="T38" fmla="*/ 77 w 318"/>
                <a:gd name="T39" fmla="*/ 82 h 131"/>
                <a:gd name="T40" fmla="*/ 67 w 318"/>
                <a:gd name="T41" fmla="*/ 80 h 131"/>
                <a:gd name="T42" fmla="*/ 47 w 318"/>
                <a:gd name="T43" fmla="*/ 73 h 131"/>
                <a:gd name="T44" fmla="*/ 29 w 318"/>
                <a:gd name="T45" fmla="*/ 66 h 131"/>
                <a:gd name="T46" fmla="*/ 13 w 318"/>
                <a:gd name="T47" fmla="*/ 58 h 131"/>
                <a:gd name="T48" fmla="*/ 0 w 318"/>
                <a:gd name="T49" fmla="*/ 51 h 131"/>
                <a:gd name="T50" fmla="*/ 13 w 318"/>
                <a:gd name="T51" fmla="*/ 64 h 131"/>
                <a:gd name="T52" fmla="*/ 29 w 318"/>
                <a:gd name="T53" fmla="*/ 79 h 131"/>
                <a:gd name="T54" fmla="*/ 49 w 318"/>
                <a:gd name="T55" fmla="*/ 94 h 131"/>
                <a:gd name="T56" fmla="*/ 59 w 318"/>
                <a:gd name="T57" fmla="*/ 101 h 131"/>
                <a:gd name="T58" fmla="*/ 69 w 318"/>
                <a:gd name="T59" fmla="*/ 108 h 131"/>
                <a:gd name="T60" fmla="*/ 81 w 318"/>
                <a:gd name="T61" fmla="*/ 113 h 131"/>
                <a:gd name="T62" fmla="*/ 93 w 318"/>
                <a:gd name="T63" fmla="*/ 119 h 131"/>
                <a:gd name="T64" fmla="*/ 105 w 318"/>
                <a:gd name="T65" fmla="*/ 123 h 131"/>
                <a:gd name="T66" fmla="*/ 118 w 318"/>
                <a:gd name="T67" fmla="*/ 127 h 131"/>
                <a:gd name="T68" fmla="*/ 132 w 318"/>
                <a:gd name="T69" fmla="*/ 129 h 131"/>
                <a:gd name="T70" fmla="*/ 146 w 318"/>
                <a:gd name="T71" fmla="*/ 131 h 131"/>
                <a:gd name="T72" fmla="*/ 161 w 318"/>
                <a:gd name="T73" fmla="*/ 131 h 131"/>
                <a:gd name="T74" fmla="*/ 176 w 318"/>
                <a:gd name="T75" fmla="*/ 129 h 131"/>
                <a:gd name="T76" fmla="*/ 190 w 318"/>
                <a:gd name="T77" fmla="*/ 126 h 131"/>
                <a:gd name="T78" fmla="*/ 204 w 318"/>
                <a:gd name="T79" fmla="*/ 122 h 131"/>
                <a:gd name="T80" fmla="*/ 217 w 318"/>
                <a:gd name="T81" fmla="*/ 116 h 131"/>
                <a:gd name="T82" fmla="*/ 229 w 318"/>
                <a:gd name="T83" fmla="*/ 109 h 131"/>
                <a:gd name="T84" fmla="*/ 241 w 318"/>
                <a:gd name="T85" fmla="*/ 102 h 131"/>
                <a:gd name="T86" fmla="*/ 252 w 318"/>
                <a:gd name="T87" fmla="*/ 94 h 131"/>
                <a:gd name="T88" fmla="*/ 261 w 318"/>
                <a:gd name="T89" fmla="*/ 85 h 131"/>
                <a:gd name="T90" fmla="*/ 270 w 318"/>
                <a:gd name="T91" fmla="*/ 76 h 131"/>
                <a:gd name="T92" fmla="*/ 279 w 318"/>
                <a:gd name="T93" fmla="*/ 66 h 131"/>
                <a:gd name="T94" fmla="*/ 286 w 318"/>
                <a:gd name="T95" fmla="*/ 56 h 131"/>
                <a:gd name="T96" fmla="*/ 299 w 318"/>
                <a:gd name="T97" fmla="*/ 36 h 131"/>
                <a:gd name="T98" fmla="*/ 311 w 318"/>
                <a:gd name="T99" fmla="*/ 17 h 131"/>
                <a:gd name="T100" fmla="*/ 318 w 318"/>
                <a:gd name="T101" fmla="*/ 0 h 1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8"/>
                <a:gd name="T154" fmla="*/ 0 h 131"/>
                <a:gd name="T155" fmla="*/ 318 w 318"/>
                <a:gd name="T156" fmla="*/ 131 h 1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8" h="131">
                  <a:moveTo>
                    <a:pt x="318" y="0"/>
                  </a:moveTo>
                  <a:lnTo>
                    <a:pt x="309" y="11"/>
                  </a:lnTo>
                  <a:lnTo>
                    <a:pt x="296" y="24"/>
                  </a:lnTo>
                  <a:lnTo>
                    <a:pt x="282" y="36"/>
                  </a:lnTo>
                  <a:lnTo>
                    <a:pt x="264" y="48"/>
                  </a:lnTo>
                  <a:lnTo>
                    <a:pt x="255" y="54"/>
                  </a:lnTo>
                  <a:lnTo>
                    <a:pt x="244" y="59"/>
                  </a:lnTo>
                  <a:lnTo>
                    <a:pt x="233" y="65"/>
                  </a:lnTo>
                  <a:lnTo>
                    <a:pt x="222" y="69"/>
                  </a:lnTo>
                  <a:lnTo>
                    <a:pt x="210" y="74"/>
                  </a:lnTo>
                  <a:lnTo>
                    <a:pt x="197" y="78"/>
                  </a:lnTo>
                  <a:lnTo>
                    <a:pt x="183" y="82"/>
                  </a:lnTo>
                  <a:lnTo>
                    <a:pt x="169" y="84"/>
                  </a:lnTo>
                  <a:lnTo>
                    <a:pt x="154" y="86"/>
                  </a:lnTo>
                  <a:lnTo>
                    <a:pt x="140" y="87"/>
                  </a:lnTo>
                  <a:lnTo>
                    <a:pt x="127" y="87"/>
                  </a:lnTo>
                  <a:lnTo>
                    <a:pt x="114" y="87"/>
                  </a:lnTo>
                  <a:lnTo>
                    <a:pt x="101" y="85"/>
                  </a:lnTo>
                  <a:lnTo>
                    <a:pt x="89" y="84"/>
                  </a:lnTo>
                  <a:lnTo>
                    <a:pt x="77" y="82"/>
                  </a:lnTo>
                  <a:lnTo>
                    <a:pt x="67" y="80"/>
                  </a:lnTo>
                  <a:lnTo>
                    <a:pt x="47" y="73"/>
                  </a:lnTo>
                  <a:lnTo>
                    <a:pt x="29" y="66"/>
                  </a:lnTo>
                  <a:lnTo>
                    <a:pt x="13" y="58"/>
                  </a:lnTo>
                  <a:lnTo>
                    <a:pt x="0" y="51"/>
                  </a:lnTo>
                  <a:lnTo>
                    <a:pt x="13" y="64"/>
                  </a:lnTo>
                  <a:lnTo>
                    <a:pt x="29" y="79"/>
                  </a:lnTo>
                  <a:lnTo>
                    <a:pt x="49" y="94"/>
                  </a:lnTo>
                  <a:lnTo>
                    <a:pt x="59" y="101"/>
                  </a:lnTo>
                  <a:lnTo>
                    <a:pt x="69" y="108"/>
                  </a:lnTo>
                  <a:lnTo>
                    <a:pt x="81" y="113"/>
                  </a:lnTo>
                  <a:lnTo>
                    <a:pt x="93" y="119"/>
                  </a:lnTo>
                  <a:lnTo>
                    <a:pt x="105" y="123"/>
                  </a:lnTo>
                  <a:lnTo>
                    <a:pt x="118" y="127"/>
                  </a:lnTo>
                  <a:lnTo>
                    <a:pt x="132" y="129"/>
                  </a:lnTo>
                  <a:lnTo>
                    <a:pt x="146" y="131"/>
                  </a:lnTo>
                  <a:lnTo>
                    <a:pt x="161" y="131"/>
                  </a:lnTo>
                  <a:lnTo>
                    <a:pt x="176" y="129"/>
                  </a:lnTo>
                  <a:lnTo>
                    <a:pt x="190" y="126"/>
                  </a:lnTo>
                  <a:lnTo>
                    <a:pt x="204" y="122"/>
                  </a:lnTo>
                  <a:lnTo>
                    <a:pt x="217" y="116"/>
                  </a:lnTo>
                  <a:lnTo>
                    <a:pt x="229" y="109"/>
                  </a:lnTo>
                  <a:lnTo>
                    <a:pt x="241" y="102"/>
                  </a:lnTo>
                  <a:lnTo>
                    <a:pt x="252" y="94"/>
                  </a:lnTo>
                  <a:lnTo>
                    <a:pt x="261" y="85"/>
                  </a:lnTo>
                  <a:lnTo>
                    <a:pt x="270" y="76"/>
                  </a:lnTo>
                  <a:lnTo>
                    <a:pt x="279" y="66"/>
                  </a:lnTo>
                  <a:lnTo>
                    <a:pt x="286" y="56"/>
                  </a:lnTo>
                  <a:lnTo>
                    <a:pt x="299" y="36"/>
                  </a:lnTo>
                  <a:lnTo>
                    <a:pt x="311" y="17"/>
                  </a:lnTo>
                  <a:lnTo>
                    <a:pt x="318" y="0"/>
                  </a:lnTo>
                  <a:close/>
                </a:path>
              </a:pathLst>
            </a:custGeom>
            <a:solidFill>
              <a:srgbClr val="335577"/>
            </a:solidFill>
            <a:ln w="9525">
              <a:noFill/>
              <a:round/>
              <a:headEnd/>
              <a:tailEnd/>
            </a:ln>
          </p:spPr>
          <p:txBody>
            <a:bodyPr/>
            <a:lstStyle/>
            <a:p>
              <a:pPr eaLnBrk="0" fontAlgn="base" hangingPunct="0">
                <a:spcBef>
                  <a:spcPct val="0"/>
                </a:spcBef>
                <a:spcAft>
                  <a:spcPct val="0"/>
                </a:spcAft>
              </a:pPr>
              <a:endParaRPr lang="en-US" sz="2400" dirty="0">
                <a:solidFill>
                  <a:srgbClr val="000000"/>
                </a:solidFill>
                <a:latin typeface="Tahoma" charset="0"/>
              </a:endParaRPr>
            </a:p>
          </p:txBody>
        </p:sp>
      </p:grpSp>
      <p:sp>
        <p:nvSpPr>
          <p:cNvPr id="2056" name="Text Box 22"/>
          <p:cNvSpPr txBox="1">
            <a:spLocks noChangeArrowheads="1"/>
          </p:cNvSpPr>
          <p:nvPr/>
        </p:nvSpPr>
        <p:spPr bwMode="auto">
          <a:xfrm>
            <a:off x="-76200" y="3886200"/>
            <a:ext cx="2590800" cy="2354491"/>
          </a:xfrm>
          <a:prstGeom prst="rect">
            <a:avLst/>
          </a:prstGeom>
          <a:noFill/>
          <a:ln w="9525">
            <a:noFill/>
            <a:miter lim="800000"/>
            <a:headEnd/>
            <a:tailEnd/>
          </a:ln>
        </p:spPr>
        <p:txBody>
          <a:bodyPr wrap="square">
            <a:spAutoFit/>
          </a:bodyPr>
          <a:lstStyle/>
          <a:p>
            <a:pPr eaLnBrk="0" fontAlgn="base" hangingPunct="0">
              <a:lnSpc>
                <a:spcPct val="150000"/>
              </a:lnSpc>
              <a:spcBef>
                <a:spcPct val="0"/>
              </a:spcBef>
              <a:spcAft>
                <a:spcPct val="0"/>
              </a:spcAft>
            </a:pPr>
            <a:r>
              <a:rPr lang="en-US" sz="1400" dirty="0">
                <a:solidFill>
                  <a:srgbClr val="C5D9FF"/>
                </a:solidFill>
              </a:rPr>
              <a:t> The </a:t>
            </a:r>
            <a:r>
              <a:rPr lang="en-US" sz="1400" dirty="0">
                <a:solidFill>
                  <a:srgbClr val="C5D9FF"/>
                </a:solidFill>
              </a:rPr>
              <a:t>Texas Center for </a:t>
            </a:r>
            <a:br>
              <a:rPr lang="en-US" sz="1400" dirty="0">
                <a:solidFill>
                  <a:srgbClr val="C5D9FF"/>
                </a:solidFill>
              </a:rPr>
            </a:br>
            <a:r>
              <a:rPr lang="en-US" sz="1400" dirty="0">
                <a:solidFill>
                  <a:srgbClr val="C5D9FF"/>
                </a:solidFill>
              </a:rPr>
              <a:t> Learning </a:t>
            </a:r>
            <a:r>
              <a:rPr lang="en-US" sz="1400" dirty="0">
                <a:solidFill>
                  <a:srgbClr val="C5D9FF"/>
                </a:solidFill>
              </a:rPr>
              <a:t>Disabilities </a:t>
            </a:r>
            <a:br>
              <a:rPr lang="en-US" sz="1400" dirty="0">
                <a:solidFill>
                  <a:srgbClr val="C5D9FF"/>
                </a:solidFill>
              </a:rPr>
            </a:br>
            <a:r>
              <a:rPr lang="en-US" sz="1400" dirty="0">
                <a:solidFill>
                  <a:srgbClr val="C5D9FF"/>
                </a:solidFill>
              </a:rPr>
              <a:t> (</a:t>
            </a:r>
            <a:r>
              <a:rPr lang="en-US" sz="1400" dirty="0">
                <a:solidFill>
                  <a:srgbClr val="C5D9FF"/>
                </a:solidFill>
              </a:rPr>
              <a:t>TCLD) investigates </a:t>
            </a:r>
            <a:br>
              <a:rPr lang="en-US" sz="1400" dirty="0">
                <a:solidFill>
                  <a:srgbClr val="C5D9FF"/>
                </a:solidFill>
              </a:rPr>
            </a:br>
            <a:r>
              <a:rPr lang="en-US" sz="1400" dirty="0">
                <a:solidFill>
                  <a:srgbClr val="C5D9FF"/>
                </a:solidFill>
              </a:rPr>
              <a:t> the </a:t>
            </a:r>
            <a:r>
              <a:rPr lang="en-US" sz="1400" dirty="0">
                <a:solidFill>
                  <a:srgbClr val="C5D9FF"/>
                </a:solidFill>
              </a:rPr>
              <a:t>classification, early </a:t>
            </a:r>
            <a:r>
              <a:rPr lang="en-US" sz="1400" dirty="0">
                <a:solidFill>
                  <a:srgbClr val="C5D9FF"/>
                </a:solidFill>
              </a:rPr>
              <a:t>      intervention, and </a:t>
            </a:r>
            <a:r>
              <a:rPr lang="en-US" sz="1400" dirty="0">
                <a:solidFill>
                  <a:srgbClr val="C5D9FF"/>
                </a:solidFill>
              </a:rPr>
              <a:t/>
            </a:r>
            <a:br>
              <a:rPr lang="en-US" sz="1400" dirty="0">
                <a:solidFill>
                  <a:srgbClr val="C5D9FF"/>
                </a:solidFill>
              </a:rPr>
            </a:br>
            <a:r>
              <a:rPr lang="en-US" sz="1400" dirty="0">
                <a:solidFill>
                  <a:srgbClr val="C5D9FF"/>
                </a:solidFill>
              </a:rPr>
              <a:t>remediation of learning </a:t>
            </a:r>
            <a:r>
              <a:rPr lang="en-US" sz="1400" dirty="0">
                <a:solidFill>
                  <a:srgbClr val="C5D9FF"/>
                </a:solidFill>
              </a:rPr>
              <a:t>      disabilities</a:t>
            </a:r>
            <a:r>
              <a:rPr lang="en-US" sz="1000" dirty="0">
                <a:solidFill>
                  <a:srgbClr val="C5D9FF"/>
                </a:solidFill>
              </a:rPr>
              <a:t>.</a:t>
            </a:r>
          </a:p>
        </p:txBody>
      </p:sp>
      <p:sp>
        <p:nvSpPr>
          <p:cNvPr id="2057" name="Text Box 24"/>
          <p:cNvSpPr txBox="1">
            <a:spLocks noChangeArrowheads="1"/>
          </p:cNvSpPr>
          <p:nvPr/>
        </p:nvSpPr>
        <p:spPr bwMode="auto">
          <a:xfrm>
            <a:off x="3175" y="1874838"/>
            <a:ext cx="2514600" cy="411162"/>
          </a:xfrm>
          <a:prstGeom prst="rect">
            <a:avLst/>
          </a:prstGeom>
          <a:noFill/>
          <a:ln w="9525">
            <a:noFill/>
            <a:miter lim="800000"/>
            <a:headEnd/>
            <a:tailEnd/>
          </a:ln>
        </p:spPr>
        <p:txBody>
          <a:bodyPr>
            <a:spAutoFit/>
          </a:bodyPr>
          <a:lstStyle/>
          <a:p>
            <a:pPr algn="ctr" eaLnBrk="0" fontAlgn="base" hangingPunct="0">
              <a:lnSpc>
                <a:spcPct val="150000"/>
              </a:lnSpc>
              <a:spcBef>
                <a:spcPct val="0"/>
              </a:spcBef>
              <a:spcAft>
                <a:spcPct val="0"/>
              </a:spcAft>
            </a:pPr>
            <a:r>
              <a:rPr lang="en-US" sz="1400" dirty="0">
                <a:solidFill>
                  <a:srgbClr val="FDFDF1"/>
                </a:solidFill>
                <a:latin typeface="Americana" pitchFamily="1" charset="0"/>
              </a:rPr>
              <a:t>Learning for SUCCESS</a:t>
            </a:r>
          </a:p>
        </p:txBody>
      </p:sp>
      <p:pic>
        <p:nvPicPr>
          <p:cNvPr id="2058" name="Picture 27" descr="container_background_home"/>
          <p:cNvPicPr>
            <a:picLocks noChangeAspect="1" noChangeArrowheads="1"/>
          </p:cNvPicPr>
          <p:nvPr/>
        </p:nvPicPr>
        <p:blipFill>
          <a:blip r:embed="rId2" cstate="print"/>
          <a:srcRect/>
          <a:stretch>
            <a:fillRect/>
          </a:stretch>
        </p:blipFill>
        <p:spPr bwMode="auto">
          <a:xfrm>
            <a:off x="2517775" y="81756"/>
            <a:ext cx="6629400" cy="1103313"/>
          </a:xfrm>
          <a:prstGeom prst="rect">
            <a:avLst/>
          </a:prstGeom>
          <a:noFill/>
          <a:ln w="9525">
            <a:noFill/>
            <a:miter lim="800000"/>
            <a:headEnd/>
            <a:tailEnd/>
          </a:ln>
        </p:spPr>
      </p:pic>
      <p:sp>
        <p:nvSpPr>
          <p:cNvPr id="2059" name="Line 20"/>
          <p:cNvSpPr>
            <a:spLocks noChangeShapeType="1"/>
          </p:cNvSpPr>
          <p:nvPr/>
        </p:nvSpPr>
        <p:spPr bwMode="auto">
          <a:xfrm>
            <a:off x="0" y="381000"/>
            <a:ext cx="9144000" cy="0"/>
          </a:xfrm>
          <a:prstGeom prst="line">
            <a:avLst/>
          </a:prstGeom>
          <a:noFill/>
          <a:ln w="9525">
            <a:solidFill>
              <a:srgbClr val="E4E7DA"/>
            </a:solidFill>
            <a:round/>
            <a:headEnd/>
            <a:tailEnd/>
          </a:ln>
        </p:spPr>
        <p:txBody>
          <a:bodyPr wrap="none" anchor="ctr"/>
          <a:lstStyle/>
          <a:p>
            <a:pPr eaLnBrk="0" fontAlgn="base" hangingPunct="0">
              <a:spcBef>
                <a:spcPct val="0"/>
              </a:spcBef>
              <a:spcAft>
                <a:spcPct val="0"/>
              </a:spcAft>
            </a:pPr>
            <a:endParaRPr lang="en-US" sz="2400" dirty="0">
              <a:solidFill>
                <a:srgbClr val="000000"/>
              </a:solidFill>
              <a:latin typeface="Tahoma" charset="0"/>
            </a:endParaRPr>
          </a:p>
        </p:txBody>
      </p:sp>
      <p:pic>
        <p:nvPicPr>
          <p:cNvPr id="2060" name="Picture 9" descr="LDCenterLogo"/>
          <p:cNvPicPr>
            <a:picLocks noChangeAspect="1" noChangeArrowheads="1"/>
          </p:cNvPicPr>
          <p:nvPr/>
        </p:nvPicPr>
        <p:blipFill>
          <a:blip r:embed="rId3" cstate="print"/>
          <a:srcRect/>
          <a:stretch>
            <a:fillRect/>
          </a:stretch>
        </p:blipFill>
        <p:spPr bwMode="auto">
          <a:xfrm>
            <a:off x="476250" y="107950"/>
            <a:ext cx="1592263" cy="1720850"/>
          </a:xfrm>
          <a:prstGeom prst="rect">
            <a:avLst/>
          </a:prstGeom>
          <a:noFill/>
          <a:ln w="9525">
            <a:noFill/>
            <a:miter lim="800000"/>
            <a:headEnd/>
            <a:tailEnd/>
          </a:ln>
        </p:spPr>
      </p:pic>
      <p:sp>
        <p:nvSpPr>
          <p:cNvPr id="2061" name="Text Box 28"/>
          <p:cNvSpPr txBox="1">
            <a:spLocks noChangeArrowheads="1"/>
          </p:cNvSpPr>
          <p:nvPr/>
        </p:nvSpPr>
        <p:spPr bwMode="auto">
          <a:xfrm>
            <a:off x="184150" y="2209800"/>
            <a:ext cx="2178050" cy="30777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400" dirty="0">
                <a:solidFill>
                  <a:srgbClr val="FDFDF1"/>
                </a:solidFill>
                <a:latin typeface="Americana" pitchFamily="1" charset="0"/>
              </a:rPr>
              <a:t>www.texasldcenter.org</a:t>
            </a:r>
            <a:endParaRPr lang="en-US" sz="1400" dirty="0">
              <a:solidFill>
                <a:srgbClr val="000000"/>
              </a:solidFill>
              <a:latin typeface="Americana" pitchFamily="1" charset="0"/>
            </a:endParaRPr>
          </a:p>
        </p:txBody>
      </p:sp>
    </p:spTree>
    <p:extLst>
      <p:ext uri="{BB962C8B-B14F-4D97-AF65-F5344CB8AC3E}">
        <p14:creationId xmlns:p14="http://schemas.microsoft.com/office/powerpoint/2010/main" val="352268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3890" name="Object 2"/>
          <p:cNvGraphicFramePr>
            <a:graphicFrameLocks noChangeAspect="1"/>
          </p:cNvGraphicFramePr>
          <p:nvPr/>
        </p:nvGraphicFramePr>
        <p:xfrm>
          <a:off x="-11113" y="0"/>
          <a:ext cx="9096376" cy="6811963"/>
        </p:xfrm>
        <a:graphic>
          <a:graphicData uri="http://schemas.openxmlformats.org/presentationml/2006/ole">
            <mc:AlternateContent xmlns:mc="http://schemas.openxmlformats.org/markup-compatibility/2006">
              <mc:Choice xmlns:v="urn:schemas-microsoft-com:vml" Requires="v">
                <p:oleObj spid="_x0000_s3076" name="Chart" r:id="rId3" imgW="8725029" imgH="6534282" progId="MSGraph.Chart.8">
                  <p:embed followColorScheme="full"/>
                </p:oleObj>
              </mc:Choice>
              <mc:Fallback>
                <p:oleObj name="Chart" r:id="rId3" imgW="8725029" imgH="6534282" progId="MSGraph.Chart.8">
                  <p:embed followColorScheme="full"/>
                  <p:pic>
                    <p:nvPicPr>
                      <p:cNvPr id="0" name=""/>
                      <p:cNvPicPr>
                        <a:picLocks noChangeAspect="1" noChangeArrowheads="1"/>
                      </p:cNvPicPr>
                      <p:nvPr/>
                    </p:nvPicPr>
                    <p:blipFill>
                      <a:blip r:embed="rId4"/>
                      <a:srcRect/>
                      <a:stretch>
                        <a:fillRect/>
                      </a:stretch>
                    </p:blipFill>
                    <p:spPr bwMode="auto">
                      <a:xfrm>
                        <a:off x="-11113" y="0"/>
                        <a:ext cx="9096376" cy="681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7952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685800" y="381000"/>
            <a:ext cx="7772400" cy="1143000"/>
          </a:xfrm>
        </p:spPr>
        <p:txBody>
          <a:bodyPr/>
          <a:lstStyle/>
          <a:p>
            <a:pPr algn="ctr"/>
            <a:r>
              <a:rPr lang="en-US" sz="3200" dirty="0" smtClean="0"/>
              <a:t>   </a:t>
            </a:r>
            <a:br>
              <a:rPr lang="en-US" sz="3200" dirty="0" smtClean="0"/>
            </a:br>
            <a:r>
              <a:rPr lang="en-US" sz="2800" dirty="0" smtClean="0"/>
              <a:t>Federal </a:t>
            </a:r>
            <a:r>
              <a:rPr lang="en-US" sz="2800" dirty="0"/>
              <a:t>Regulatory Definition of LD (1977) </a:t>
            </a:r>
            <a:r>
              <a:rPr lang="en-US" sz="2800" dirty="0" smtClean="0"/>
              <a:t>Was </a:t>
            </a:r>
            <a:r>
              <a:rPr lang="en-US" sz="2800" dirty="0"/>
              <a:t>Not Aligned with </a:t>
            </a:r>
            <a:r>
              <a:rPr lang="en-US" sz="2800" dirty="0" smtClean="0"/>
              <a:t>Research</a:t>
            </a:r>
            <a:r>
              <a:rPr lang="en-US" sz="3200" dirty="0" smtClean="0"/>
              <a:t/>
            </a:r>
            <a:br>
              <a:rPr lang="en-US" sz="3200" dirty="0" smtClean="0"/>
            </a:br>
            <a:endParaRPr lang="en-US" sz="3200" dirty="0"/>
          </a:p>
        </p:txBody>
      </p:sp>
      <p:sp>
        <p:nvSpPr>
          <p:cNvPr id="494595" name="Rectangle 3"/>
          <p:cNvSpPr>
            <a:spLocks noGrp="1" noChangeArrowheads="1"/>
          </p:cNvSpPr>
          <p:nvPr>
            <p:ph type="body" idx="1"/>
          </p:nvPr>
        </p:nvSpPr>
        <p:spPr>
          <a:xfrm>
            <a:off x="0" y="1143000"/>
            <a:ext cx="9144000" cy="5410200"/>
          </a:xfrm>
        </p:spPr>
        <p:txBody>
          <a:bodyPr/>
          <a:lstStyle/>
          <a:p>
            <a:pPr>
              <a:lnSpc>
                <a:spcPct val="90000"/>
              </a:lnSpc>
              <a:buFontTx/>
              <a:buNone/>
            </a:pPr>
            <a:r>
              <a:rPr lang="en-US" sz="1800" dirty="0"/>
              <a:t>	</a:t>
            </a:r>
            <a:endParaRPr lang="en-US" sz="1800" dirty="0" smtClean="0"/>
          </a:p>
          <a:p>
            <a:pPr>
              <a:lnSpc>
                <a:spcPct val="90000"/>
              </a:lnSpc>
              <a:buFontTx/>
              <a:buNone/>
            </a:pPr>
            <a:r>
              <a:rPr lang="en-US" sz="2400" dirty="0" smtClean="0"/>
              <a:t>   </a:t>
            </a:r>
          </a:p>
          <a:p>
            <a:pPr>
              <a:lnSpc>
                <a:spcPct val="90000"/>
              </a:lnSpc>
              <a:buFontTx/>
              <a:buNone/>
            </a:pPr>
            <a:r>
              <a:rPr lang="en-US" sz="2400" dirty="0"/>
              <a:t> </a:t>
            </a:r>
            <a:r>
              <a:rPr lang="en-US" sz="2400" dirty="0" smtClean="0"/>
              <a:t>  A </a:t>
            </a:r>
            <a:r>
              <a:rPr lang="en-US" sz="2400" dirty="0"/>
              <a:t>severe discrepancy between achievement and intellectual ability in one or more of the areas:  (1) oral expression; (2) listening comprehension; (3) written expression; (4) basic reading skill; (5) reading comprehension; (6) mathematics calculation; or (7) mathematic reasoning.  The child may not be identified as having a specific learning disability if the discrepancy between ability and achievement is primarily the result of:  (1) a visual, hearing, or motor handicap; (2) mental retardation; (3) emotional disturbance; or (4) environmental, cultural, or economic disadvantage (USOE, 1977).</a:t>
            </a:r>
          </a:p>
        </p:txBody>
      </p:sp>
    </p:spTree>
    <p:extLst>
      <p:ext uri="{BB962C8B-B14F-4D97-AF65-F5344CB8AC3E}">
        <p14:creationId xmlns:p14="http://schemas.microsoft.com/office/powerpoint/2010/main" val="570889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371600" y="457200"/>
            <a:ext cx="7086600" cy="1143000"/>
          </a:xfrm>
        </p:spPr>
        <p:txBody>
          <a:bodyPr/>
          <a:lstStyle/>
          <a:p>
            <a:r>
              <a:rPr lang="en-US" sz="2800" dirty="0"/>
              <a:t>What’s Wrong With IQ- Discrepancy?</a:t>
            </a:r>
          </a:p>
        </p:txBody>
      </p:sp>
      <p:sp>
        <p:nvSpPr>
          <p:cNvPr id="365571" name="Rectangle 3"/>
          <p:cNvSpPr>
            <a:spLocks noGrp="1" noChangeArrowheads="1"/>
          </p:cNvSpPr>
          <p:nvPr>
            <p:ph type="body" idx="1"/>
          </p:nvPr>
        </p:nvSpPr>
        <p:spPr>
          <a:xfrm>
            <a:off x="609600" y="1371600"/>
            <a:ext cx="7772400" cy="4648200"/>
          </a:xfrm>
        </p:spPr>
        <p:txBody>
          <a:bodyPr/>
          <a:lstStyle/>
          <a:p>
            <a:pPr>
              <a:lnSpc>
                <a:spcPct val="90000"/>
              </a:lnSpc>
              <a:buClr>
                <a:schemeClr val="tx1"/>
              </a:buClr>
            </a:pPr>
            <a:r>
              <a:rPr lang="en-US" sz="2400" dirty="0"/>
              <a:t>IQ- discrepant and non- discrepant low achievers do not differ significantly in behavior, achievement, cognitive skills, response to instruction, and neurobiological correlates once definitional variability accounted </a:t>
            </a:r>
            <a:r>
              <a:rPr lang="en-US" sz="2400" dirty="0">
                <a:solidFill>
                  <a:schemeClr val="bg1"/>
                </a:solidFill>
              </a:rPr>
              <a:t>(</a:t>
            </a:r>
            <a:r>
              <a:rPr lang="en-US" sz="2000" dirty="0">
                <a:solidFill>
                  <a:schemeClr val="bg1"/>
                </a:solidFill>
              </a:rPr>
              <a:t>Siegel, 1992; Stuebing et al., 2002</a:t>
            </a:r>
            <a:r>
              <a:rPr lang="en-US" sz="2000" dirty="0" smtClean="0">
                <a:solidFill>
                  <a:schemeClr val="bg1"/>
                </a:solidFill>
              </a:rPr>
              <a:t>). </a:t>
            </a:r>
          </a:p>
          <a:p>
            <a:pPr>
              <a:lnSpc>
                <a:spcPct val="90000"/>
              </a:lnSpc>
              <a:buClr>
                <a:schemeClr val="tx1"/>
              </a:buClr>
            </a:pPr>
            <a:r>
              <a:rPr lang="en-US" sz="2400" dirty="0" smtClean="0">
                <a:solidFill>
                  <a:schemeClr val="bg1"/>
                </a:solidFill>
              </a:rPr>
              <a:t>IQ does not predict intervention response (Stuebing et al., 2009).</a:t>
            </a:r>
          </a:p>
          <a:p>
            <a:pPr>
              <a:lnSpc>
                <a:spcPct val="90000"/>
              </a:lnSpc>
              <a:buClr>
                <a:schemeClr val="tx1"/>
              </a:buClr>
            </a:pPr>
            <a:r>
              <a:rPr lang="en-US" sz="2400" dirty="0" smtClean="0">
                <a:solidFill>
                  <a:schemeClr val="bg1"/>
                </a:solidFill>
              </a:rPr>
              <a:t>No difference in brain activation profiles (Tanaka et al., 2011; Simos et al., 2014)</a:t>
            </a:r>
            <a:endParaRPr lang="en-US" sz="2400" dirty="0"/>
          </a:p>
          <a:p>
            <a:pPr>
              <a:lnSpc>
                <a:spcPct val="90000"/>
              </a:lnSpc>
              <a:buClr>
                <a:schemeClr val="tx1"/>
              </a:buClr>
            </a:pPr>
            <a:r>
              <a:rPr lang="en-US" sz="2400" dirty="0"/>
              <a:t>Status </a:t>
            </a:r>
            <a:r>
              <a:rPr lang="en-US" sz="2400" dirty="0" smtClean="0"/>
              <a:t>methods for identification may not </a:t>
            </a:r>
            <a:r>
              <a:rPr lang="en-US" sz="2400" dirty="0"/>
              <a:t>be reliable based on a single </a:t>
            </a:r>
            <a:r>
              <a:rPr lang="en-US" sz="2400" dirty="0" smtClean="0"/>
              <a:t>assessment or cutpoint </a:t>
            </a:r>
            <a:r>
              <a:rPr lang="en-US" sz="2400" dirty="0" smtClean="0">
                <a:solidFill>
                  <a:schemeClr val="bg1"/>
                </a:solidFill>
              </a:rPr>
              <a:t>(Macmann et al., 1985; 1989; 1997; Francis </a:t>
            </a:r>
            <a:r>
              <a:rPr lang="en-US" sz="2400" dirty="0">
                <a:solidFill>
                  <a:schemeClr val="bg1"/>
                </a:solidFill>
              </a:rPr>
              <a:t>et al., 2005)</a:t>
            </a:r>
          </a:p>
          <a:p>
            <a:pPr>
              <a:lnSpc>
                <a:spcPct val="90000"/>
              </a:lnSpc>
              <a:buFontTx/>
              <a:buNone/>
            </a:pPr>
            <a:endParaRPr lang="en-US" sz="2400" dirty="0">
              <a:solidFill>
                <a:srgbClr val="FF3300"/>
              </a:solidFill>
            </a:endParaRPr>
          </a:p>
        </p:txBody>
      </p:sp>
    </p:spTree>
    <p:extLst>
      <p:ext uri="{BB962C8B-B14F-4D97-AF65-F5344CB8AC3E}">
        <p14:creationId xmlns:p14="http://schemas.microsoft.com/office/powerpoint/2010/main" val="126765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066800" y="685800"/>
          <a:ext cx="7772400" cy="5410200"/>
        </p:xfrm>
        <a:graphic>
          <a:graphicData uri="http://schemas.openxmlformats.org/presentationml/2006/ole">
            <mc:AlternateContent xmlns:mc="http://schemas.openxmlformats.org/markup-compatibility/2006">
              <mc:Choice xmlns:v="urn:schemas-microsoft-com:vml" Requires="v">
                <p:oleObj spid="_x0000_s2052" name="Chart" r:id="rId3" imgW="8791704" imgH="6057849" progId="MSGraph.Chart.8">
                  <p:embed followColorScheme="full"/>
                </p:oleObj>
              </mc:Choice>
              <mc:Fallback>
                <p:oleObj name="Chart" r:id="rId3" imgW="8791704" imgH="6057849" progId="MSGraph.Chart.8">
                  <p:embed followColorScheme="full"/>
                  <p:pic>
                    <p:nvPicPr>
                      <p:cNvPr id="0" name=""/>
                      <p:cNvPicPr>
                        <a:picLocks noChangeAspect="1" noChangeArrowheads="1"/>
                      </p:cNvPicPr>
                      <p:nvPr/>
                    </p:nvPicPr>
                    <p:blipFill>
                      <a:blip r:embed="rId4"/>
                      <a:srcRect/>
                      <a:stretch>
                        <a:fillRect/>
                      </a:stretch>
                    </p:blipFill>
                    <p:spPr bwMode="auto">
                      <a:xfrm>
                        <a:off x="1066800" y="685800"/>
                        <a:ext cx="77724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 Box 3"/>
          <p:cNvSpPr txBox="1">
            <a:spLocks noChangeArrowheads="1"/>
          </p:cNvSpPr>
          <p:nvPr/>
        </p:nvSpPr>
        <p:spPr bwMode="auto">
          <a:xfrm>
            <a:off x="7543800" y="2438400"/>
            <a:ext cx="2476500" cy="274638"/>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Tahoma" charset="0"/>
              </a:rPr>
              <a:t>IQ-Discrepant</a:t>
            </a:r>
          </a:p>
        </p:txBody>
      </p:sp>
      <p:sp>
        <p:nvSpPr>
          <p:cNvPr id="2052" name="Text Box 4"/>
          <p:cNvSpPr txBox="1">
            <a:spLocks noChangeArrowheads="1"/>
          </p:cNvSpPr>
          <p:nvPr/>
        </p:nvSpPr>
        <p:spPr bwMode="auto">
          <a:xfrm>
            <a:off x="7467600" y="3352800"/>
            <a:ext cx="113030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latin typeface="Tahoma" charset="0"/>
              </a:rPr>
              <a:t>     Low </a:t>
            </a:r>
          </a:p>
          <a:p>
            <a:pPr fontAlgn="base">
              <a:spcBef>
                <a:spcPct val="0"/>
              </a:spcBef>
              <a:spcAft>
                <a:spcPct val="0"/>
              </a:spcAft>
            </a:pPr>
            <a:r>
              <a:rPr lang="en-US" sz="1200" b="1" dirty="0">
                <a:solidFill>
                  <a:srgbClr val="000000"/>
                </a:solidFill>
                <a:latin typeface="Tahoma" charset="0"/>
              </a:rPr>
              <a:t>Achievement</a:t>
            </a:r>
          </a:p>
        </p:txBody>
      </p:sp>
      <p:sp>
        <p:nvSpPr>
          <p:cNvPr id="2053" name="Text Box 5"/>
          <p:cNvSpPr txBox="1">
            <a:spLocks noChangeArrowheads="1"/>
          </p:cNvSpPr>
          <p:nvPr/>
        </p:nvSpPr>
        <p:spPr bwMode="auto">
          <a:xfrm rot="-5400000">
            <a:off x="-569119" y="3236119"/>
            <a:ext cx="2632075" cy="274638"/>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333399"/>
                </a:solidFill>
                <a:latin typeface="Tahoma" charset="0"/>
              </a:rPr>
              <a:t>Age Adjusted Standardized Score</a:t>
            </a:r>
          </a:p>
        </p:txBody>
      </p:sp>
    </p:spTree>
    <p:extLst>
      <p:ext uri="{BB962C8B-B14F-4D97-AF65-F5344CB8AC3E}">
        <p14:creationId xmlns:p14="http://schemas.microsoft.com/office/powerpoint/2010/main" val="1895883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algn="ctr"/>
            <a:r>
              <a:rPr lang="en-US" sz="3200" dirty="0"/>
              <a:t>Low Achievement m</a:t>
            </a:r>
            <a:r>
              <a:rPr lang="en-US" sz="3200" dirty="0" smtClean="0"/>
              <a:t>ethod does not address unexpectedness</a:t>
            </a:r>
            <a:endParaRPr lang="en-US" sz="3200" dirty="0"/>
          </a:p>
        </p:txBody>
      </p:sp>
      <p:sp>
        <p:nvSpPr>
          <p:cNvPr id="296963" name="Rectangle 3"/>
          <p:cNvSpPr>
            <a:spLocks noGrp="1" noChangeArrowheads="1"/>
          </p:cNvSpPr>
          <p:nvPr>
            <p:ph type="body" idx="1"/>
          </p:nvPr>
        </p:nvSpPr>
        <p:spPr>
          <a:xfrm>
            <a:off x="685800" y="1828800"/>
            <a:ext cx="7772400" cy="4114800"/>
          </a:xfrm>
        </p:spPr>
        <p:txBody>
          <a:bodyPr/>
          <a:lstStyle/>
          <a:p>
            <a:pPr>
              <a:lnSpc>
                <a:spcPct val="90000"/>
              </a:lnSpc>
            </a:pPr>
            <a:r>
              <a:rPr lang="en-US" sz="2400" dirty="0"/>
              <a:t>Designate a cut point on the achievement dimension</a:t>
            </a:r>
          </a:p>
          <a:p>
            <a:pPr>
              <a:lnSpc>
                <a:spcPct val="90000"/>
              </a:lnSpc>
            </a:pPr>
            <a:r>
              <a:rPr lang="en-US" sz="2400" dirty="0"/>
              <a:t>Strengths: Strong validity, linked to intervention, easy to implement</a:t>
            </a:r>
          </a:p>
          <a:p>
            <a:pPr>
              <a:lnSpc>
                <a:spcPct val="90000"/>
              </a:lnSpc>
            </a:pPr>
            <a:r>
              <a:rPr lang="en-US" sz="2400" dirty="0"/>
              <a:t>Weaknesses: Cut point, does not measure the underlying construct (can’t differentiate subgroups of poor readers when the cause is known to be related to emotional difficulty, economic disadvantage, and inadequate instruction)</a:t>
            </a:r>
          </a:p>
          <a:p>
            <a:pPr>
              <a:lnSpc>
                <a:spcPct val="90000"/>
              </a:lnSpc>
            </a:pPr>
            <a:r>
              <a:rPr lang="en-US" sz="2400" dirty="0"/>
              <a:t>Necessary but not sufficient: </a:t>
            </a:r>
            <a:r>
              <a:rPr lang="en-US" sz="2400" i="1" dirty="0">
                <a:solidFill>
                  <a:srgbClr val="FF0000"/>
                </a:solidFill>
              </a:rPr>
              <a:t>Status models based on </a:t>
            </a:r>
            <a:r>
              <a:rPr lang="en-US" sz="2400" i="1" dirty="0" smtClean="0">
                <a:solidFill>
                  <a:srgbClr val="FF0000"/>
                </a:solidFill>
              </a:rPr>
              <a:t>cutpoints for dimensional disorders may never </a:t>
            </a:r>
            <a:r>
              <a:rPr lang="en-US" sz="2400" i="1" dirty="0">
                <a:solidFill>
                  <a:srgbClr val="FF0000"/>
                </a:solidFill>
              </a:rPr>
              <a:t>be </a:t>
            </a:r>
            <a:r>
              <a:rPr lang="en-US" sz="2400" i="1" dirty="0" smtClean="0">
                <a:solidFill>
                  <a:srgbClr val="FF0000"/>
                </a:solidFill>
              </a:rPr>
              <a:t>reliable for individuals</a:t>
            </a:r>
            <a:endParaRPr lang="en-US" sz="2400" i="1" dirty="0">
              <a:solidFill>
                <a:srgbClr val="FF0000"/>
              </a:solidFill>
            </a:endParaRPr>
          </a:p>
        </p:txBody>
      </p:sp>
    </p:spTree>
    <p:extLst>
      <p:ext uri="{BB962C8B-B14F-4D97-AF65-F5344CB8AC3E}">
        <p14:creationId xmlns:p14="http://schemas.microsoft.com/office/powerpoint/2010/main" val="1929271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38" name="Picture 2" descr="magraph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12800"/>
            <a:ext cx="8001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41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086600" cy="1219200"/>
          </a:xfrm>
        </p:spPr>
        <p:txBody>
          <a:bodyPr/>
          <a:lstStyle/>
          <a:p>
            <a:r>
              <a:rPr lang="en-US" sz="2800" dirty="0" smtClean="0"/>
              <a:t>Alternative Views: The “Third Method”</a:t>
            </a:r>
            <a:endParaRPr lang="en-US" sz="2800" dirty="0"/>
          </a:p>
        </p:txBody>
      </p:sp>
      <p:sp>
        <p:nvSpPr>
          <p:cNvPr id="3" name="Content Placeholder 2"/>
          <p:cNvSpPr>
            <a:spLocks noGrp="1"/>
          </p:cNvSpPr>
          <p:nvPr>
            <p:ph idx="1"/>
          </p:nvPr>
        </p:nvSpPr>
        <p:spPr>
          <a:xfrm>
            <a:off x="685800" y="1219200"/>
            <a:ext cx="7772400" cy="4800600"/>
          </a:xfrm>
        </p:spPr>
        <p:txBody>
          <a:bodyPr/>
          <a:lstStyle/>
          <a:p>
            <a:r>
              <a:rPr lang="en-US" sz="2400" dirty="0" smtClean="0"/>
              <a:t>Evaluate strengths and weaknesses in cognitive processes for inadequate responders to determine best Tx (ATI framework)</a:t>
            </a:r>
          </a:p>
          <a:p>
            <a:r>
              <a:rPr lang="en-US" sz="2400" dirty="0" smtClean="0"/>
              <a:t>Multiple “research-based” methods based on  cognitive and achievement batteries: </a:t>
            </a:r>
          </a:p>
          <a:p>
            <a:pPr>
              <a:buNone/>
            </a:pPr>
            <a:r>
              <a:rPr lang="en-US" sz="2400" dirty="0" smtClean="0">
                <a:solidFill>
                  <a:schemeClr val="bg1"/>
                </a:solidFill>
              </a:rPr>
              <a:t>Ability-Achievement Consistency (Flanagan); Concordance-Discordance (Hale); Discrepancy/Consistency (Naglieri)</a:t>
            </a:r>
          </a:p>
          <a:p>
            <a:r>
              <a:rPr lang="en-US" sz="2400" dirty="0" smtClean="0">
                <a:solidFill>
                  <a:schemeClr val="bg1"/>
                </a:solidFill>
              </a:rPr>
              <a:t>Hanson et al. (2008): “Research-based </a:t>
            </a:r>
            <a:r>
              <a:rPr lang="en-US" sz="2400" dirty="0" smtClean="0"/>
              <a:t>methods” recommended for Oregon schools</a:t>
            </a:r>
          </a:p>
          <a:p>
            <a:r>
              <a:rPr lang="en-US" sz="2400" dirty="0" smtClean="0"/>
              <a:t>Hale et al. (2010) survey of LD professionals: PSW methods needed not just for diagnosis, but also for treatment; mandated by statute</a:t>
            </a:r>
          </a:p>
          <a:p>
            <a:endParaRPr lang="en-US" dirty="0" smtClean="0"/>
          </a:p>
        </p:txBody>
      </p:sp>
    </p:spTree>
    <p:extLst>
      <p:ext uri="{BB962C8B-B14F-4D97-AF65-F5344CB8AC3E}">
        <p14:creationId xmlns:p14="http://schemas.microsoft.com/office/powerpoint/2010/main" val="2880989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Problems with PSW Approaches</a:t>
            </a:r>
            <a:endParaRPr lang="en-US" sz="3200" dirty="0"/>
          </a:p>
        </p:txBody>
      </p:sp>
      <p:sp>
        <p:nvSpPr>
          <p:cNvPr id="3" name="Content Placeholder 2"/>
          <p:cNvSpPr>
            <a:spLocks noGrp="1"/>
          </p:cNvSpPr>
          <p:nvPr>
            <p:ph idx="1"/>
          </p:nvPr>
        </p:nvSpPr>
        <p:spPr>
          <a:xfrm>
            <a:off x="609600" y="1752600"/>
            <a:ext cx="7772400" cy="4114800"/>
          </a:xfrm>
        </p:spPr>
        <p:txBody>
          <a:bodyPr/>
          <a:lstStyle/>
          <a:p>
            <a:r>
              <a:rPr lang="en-US" sz="2400" dirty="0" smtClean="0"/>
              <a:t>Statute does not mandate that cognitive skills be assessed- just their manifestations</a:t>
            </a:r>
          </a:p>
          <a:p>
            <a:r>
              <a:rPr lang="en-US" sz="2400" dirty="0" smtClean="0"/>
              <a:t>Little research on how PSW methods actually work and are related to instruction</a:t>
            </a:r>
          </a:p>
          <a:p>
            <a:r>
              <a:rPr lang="en-US" sz="2400" dirty="0" smtClean="0"/>
              <a:t>Predicated on a straw person view of RTI (no standalone RTI identification method, comprehensive evaluation always required)</a:t>
            </a:r>
          </a:p>
          <a:p>
            <a:r>
              <a:rPr lang="en-US" sz="2400" dirty="0" smtClean="0"/>
              <a:t>Psychometric issues with discrepancy scores of any kind are well known, especially the use of rigid cut points, profile interpretations, difference scores, etc. </a:t>
            </a:r>
          </a:p>
          <a:p>
            <a:endParaRPr lang="en-US" dirty="0"/>
          </a:p>
        </p:txBody>
      </p:sp>
    </p:spTree>
    <p:extLst>
      <p:ext uri="{BB962C8B-B14F-4D97-AF65-F5344CB8AC3E}">
        <p14:creationId xmlns:p14="http://schemas.microsoft.com/office/powerpoint/2010/main" val="385201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086600" cy="1447800"/>
          </a:xfrm>
        </p:spPr>
        <p:txBody>
          <a:bodyPr/>
          <a:lstStyle/>
          <a:p>
            <a:r>
              <a:rPr lang="en-US" sz="2800" dirty="0" smtClean="0"/>
              <a:t>Simulation of PSW Methods (Stuebing et al., SPR, 2012)</a:t>
            </a:r>
            <a:endParaRPr lang="en-US" sz="2800" dirty="0"/>
          </a:p>
        </p:txBody>
      </p:sp>
      <p:sp>
        <p:nvSpPr>
          <p:cNvPr id="3" name="Content Placeholder 2"/>
          <p:cNvSpPr>
            <a:spLocks noGrp="1"/>
          </p:cNvSpPr>
          <p:nvPr>
            <p:ph idx="1"/>
          </p:nvPr>
        </p:nvSpPr>
        <p:spPr>
          <a:xfrm>
            <a:off x="685800" y="1371600"/>
            <a:ext cx="7772400" cy="4572000"/>
          </a:xfrm>
        </p:spPr>
        <p:txBody>
          <a:bodyPr/>
          <a:lstStyle/>
          <a:p>
            <a:r>
              <a:rPr lang="en-US" sz="2400" dirty="0" smtClean="0"/>
              <a:t>Created data sets where status of child as LD or not known; asked how well 3 PSW methods captured latent data at multiple differences</a:t>
            </a:r>
          </a:p>
          <a:p>
            <a:r>
              <a:rPr lang="en-US" sz="2400" dirty="0" smtClean="0"/>
              <a:t>For all 3, number of children identified as LD low (about 2-3% depending on size of discrepancy)</a:t>
            </a:r>
          </a:p>
          <a:p>
            <a:r>
              <a:rPr lang="en-US" sz="2400" dirty="0" smtClean="0"/>
              <a:t>Specificity was generally higher than .85 and NPV was uniformly above .90. Sensitivity varied from poor (.17) to excellent (.91) across conditions and PPV was  usually very low and never better than moderate</a:t>
            </a:r>
          </a:p>
          <a:p>
            <a:pPr>
              <a:buNone/>
            </a:pPr>
            <a:r>
              <a:rPr lang="en-US" sz="2400" dirty="0" smtClean="0">
                <a:solidFill>
                  <a:schemeClr val="bg1"/>
                </a:solidFill>
              </a:rPr>
              <a:t>For “not LD,” highly accurate (high specificity and few false negatives), but low PPV</a:t>
            </a:r>
          </a:p>
          <a:p>
            <a:endParaRPr lang="en-US" dirty="0" smtClean="0"/>
          </a:p>
          <a:p>
            <a:pPr marL="0" indent="0">
              <a:buNone/>
            </a:pPr>
            <a:endParaRPr lang="en-US" dirty="0"/>
          </a:p>
        </p:txBody>
      </p:sp>
    </p:spTree>
    <p:extLst>
      <p:ext uri="{BB962C8B-B14F-4D97-AF65-F5344CB8AC3E}">
        <p14:creationId xmlns:p14="http://schemas.microsoft.com/office/powerpoint/2010/main" val="1561483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086600" cy="990600"/>
          </a:xfrm>
        </p:spPr>
        <p:txBody>
          <a:bodyPr/>
          <a:lstStyle/>
          <a:p>
            <a:r>
              <a:rPr lang="en-US" sz="2800" dirty="0" smtClean="0"/>
              <a:t>Of 10,000 assessments:</a:t>
            </a:r>
            <a:endParaRPr lang="en-US" sz="2800" dirty="0"/>
          </a:p>
        </p:txBody>
      </p:sp>
      <p:sp>
        <p:nvSpPr>
          <p:cNvPr id="3" name="Content Placeholder 2"/>
          <p:cNvSpPr>
            <a:spLocks noGrp="1"/>
          </p:cNvSpPr>
          <p:nvPr>
            <p:ph idx="1"/>
          </p:nvPr>
        </p:nvSpPr>
        <p:spPr>
          <a:xfrm>
            <a:off x="1066800" y="1066800"/>
            <a:ext cx="7772400" cy="4572000"/>
          </a:xfrm>
        </p:spPr>
        <p:txBody>
          <a:bodyPr/>
          <a:lstStyle/>
          <a:p>
            <a:r>
              <a:rPr lang="en-US" sz="2400" dirty="0" smtClean="0"/>
              <a:t>CDM: 1,558 identified as LD (8,436 as not LD); 25 correct, so 1,533 are false positives and get the wrong treatment</a:t>
            </a:r>
          </a:p>
          <a:p>
            <a:r>
              <a:rPr lang="en-US" sz="2400" dirty="0" smtClean="0"/>
              <a:t>DCM: 362 identified as LD (9,638 not LD); 89 correct, so 273 are false positives and get the wrong treatment</a:t>
            </a:r>
          </a:p>
          <a:p>
            <a:r>
              <a:rPr lang="en-US" sz="2400" dirty="0" smtClean="0"/>
              <a:t>XBA: 678 would be identified as LD (9,322 not LD); 353 correct, 325 are false positives and get the wrong treatment</a:t>
            </a:r>
          </a:p>
          <a:p>
            <a:r>
              <a:rPr lang="en-US" sz="2400" dirty="0"/>
              <a:t>M</a:t>
            </a:r>
            <a:r>
              <a:rPr lang="en-US" sz="2400" dirty="0" smtClean="0"/>
              <a:t>isinterpretation of significance tests; need to  account for the test correlations; preoccupation with Type I error at the cost of significant risk for Type II errors; arbitrary cut points for discrepancy and low achievement</a:t>
            </a:r>
            <a:endParaRPr lang="en-US" sz="2400" dirty="0"/>
          </a:p>
        </p:txBody>
      </p:sp>
    </p:spTree>
    <p:extLst>
      <p:ext uri="{BB962C8B-B14F-4D97-AF65-F5344CB8AC3E}">
        <p14:creationId xmlns:p14="http://schemas.microsoft.com/office/powerpoint/2010/main" val="3568859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Disclosures</a:t>
            </a:r>
            <a:endParaRPr lang="en-US" dirty="0"/>
          </a:p>
        </p:txBody>
      </p:sp>
      <p:sp>
        <p:nvSpPr>
          <p:cNvPr id="3" name="Content Placeholder 2"/>
          <p:cNvSpPr>
            <a:spLocks noGrp="1"/>
          </p:cNvSpPr>
          <p:nvPr>
            <p:ph idx="1"/>
          </p:nvPr>
        </p:nvSpPr>
        <p:spPr/>
        <p:txBody>
          <a:bodyPr/>
          <a:lstStyle/>
          <a:p>
            <a:r>
              <a:rPr lang="en-US" sz="2400" dirty="0" smtClean="0"/>
              <a:t>1. Author of </a:t>
            </a:r>
            <a:r>
              <a:rPr lang="en-US" sz="2400" i="1" dirty="0" smtClean="0"/>
              <a:t>Texas Primary Reading Inventory</a:t>
            </a:r>
            <a:r>
              <a:rPr lang="en-US" sz="2400" dirty="0" smtClean="0"/>
              <a:t> (Paul F. Brookes)</a:t>
            </a:r>
          </a:p>
          <a:p>
            <a:r>
              <a:rPr lang="en-US" sz="2400" dirty="0" smtClean="0"/>
              <a:t>2. Author of </a:t>
            </a:r>
            <a:r>
              <a:rPr lang="en-US" sz="2400" i="1" dirty="0" smtClean="0"/>
              <a:t>Learning Disabilities: From Identification to Intervention </a:t>
            </a:r>
            <a:r>
              <a:rPr lang="en-US" sz="2400" dirty="0" smtClean="0"/>
              <a:t>(Guilford Press)</a:t>
            </a:r>
          </a:p>
          <a:p>
            <a:r>
              <a:rPr lang="en-US" sz="2400" dirty="0" smtClean="0"/>
              <a:t>3. Research supported by NICHD grant, </a:t>
            </a:r>
            <a:r>
              <a:rPr lang="en-US" sz="2400" dirty="0" smtClean="0">
                <a:solidFill>
                  <a:srgbClr val="FF0000"/>
                </a:solidFill>
              </a:rPr>
              <a:t>P50 HD052117, </a:t>
            </a:r>
            <a:r>
              <a:rPr lang="en-US" sz="2400" dirty="0" smtClean="0">
                <a:solidFill>
                  <a:schemeClr val="bg1"/>
                </a:solidFill>
              </a:rPr>
              <a:t>Texas Center for Learning Disabilities (www.texasldcenter.org)</a:t>
            </a:r>
          </a:p>
          <a:p>
            <a:r>
              <a:rPr lang="en-US" sz="2400" dirty="0" smtClean="0">
                <a:solidFill>
                  <a:schemeClr val="bg1"/>
                </a:solidFill>
              </a:rPr>
              <a:t>4. Presentation not intentionally aligned with any standards. I am a neuropsychologist and scientist</a:t>
            </a:r>
          </a:p>
          <a:p>
            <a:r>
              <a:rPr lang="en-US" sz="2400" dirty="0" smtClean="0">
                <a:solidFill>
                  <a:schemeClr val="bg1"/>
                </a:solidFill>
              </a:rPr>
              <a:t>5. Father of two grown (?) children</a:t>
            </a:r>
            <a:endParaRPr lang="en-US" sz="2400" dirty="0">
              <a:solidFill>
                <a:schemeClr val="bg1"/>
              </a:solidFill>
            </a:endParaRPr>
          </a:p>
          <a:p>
            <a:endParaRPr lang="en-US" sz="2400" dirty="0"/>
          </a:p>
        </p:txBody>
      </p:sp>
    </p:spTree>
    <p:extLst>
      <p:ext uri="{BB962C8B-B14F-4D97-AF65-F5344CB8AC3E}">
        <p14:creationId xmlns:p14="http://schemas.microsoft.com/office/powerpoint/2010/main" val="231610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7086600" cy="1143000"/>
          </a:xfrm>
        </p:spPr>
        <p:txBody>
          <a:bodyPr/>
          <a:lstStyle/>
          <a:p>
            <a:r>
              <a:rPr lang="en-US" sz="2400" dirty="0">
                <a:solidFill>
                  <a:schemeClr val="accent5"/>
                </a:solidFill>
              </a:rPr>
              <a:t>Agreement on LD identification between the C/DM and XBA methods at different low achievement cut </a:t>
            </a:r>
            <a:r>
              <a:rPr lang="en-US" sz="2400" dirty="0" smtClean="0">
                <a:solidFill>
                  <a:schemeClr val="accent5"/>
                </a:solidFill>
              </a:rPr>
              <a:t>points (Miciak et al., 2013)</a:t>
            </a:r>
            <a:r>
              <a:rPr lang="en-US" sz="3200" dirty="0">
                <a:solidFill>
                  <a:schemeClr val="accent5"/>
                </a:solidFill>
                <a:latin typeface="Calibri"/>
                <a:ea typeface="Calibri"/>
                <a:cs typeface="Times New Roman"/>
              </a:rPr>
              <a:t/>
            </a:r>
            <a:br>
              <a:rPr lang="en-US" sz="3200" dirty="0">
                <a:solidFill>
                  <a:schemeClr val="accent5"/>
                </a:solidFill>
                <a:latin typeface="Calibri"/>
                <a:ea typeface="Calibri"/>
                <a:cs typeface="Times New Roman"/>
              </a:rPr>
            </a:br>
            <a:endParaRPr lang="en-US" dirty="0">
              <a:solidFill>
                <a:schemeClr val="accent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6283113"/>
              </p:ext>
            </p:extLst>
          </p:nvPr>
        </p:nvGraphicFramePr>
        <p:xfrm>
          <a:off x="1066800" y="1981200"/>
          <a:ext cx="7543800" cy="4128567"/>
        </p:xfrm>
        <a:graphic>
          <a:graphicData uri="http://schemas.openxmlformats.org/drawingml/2006/table">
            <a:tbl>
              <a:tblPr firstRow="1" firstCol="1" bandRow="1">
                <a:tableStyleId>{5C22544A-7EE6-4342-B048-85BDC9FD1C3A}</a:tableStyleId>
              </a:tblPr>
              <a:tblGrid>
                <a:gridCol w="2056560"/>
                <a:gridCol w="1439900"/>
                <a:gridCol w="1438872"/>
                <a:gridCol w="1304234"/>
                <a:gridCol w="1304234"/>
              </a:tblGrid>
              <a:tr h="406825">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460" baseline="0" dirty="0">
                          <a:solidFill>
                            <a:schemeClr val="tx1"/>
                          </a:solidFill>
                          <a:effectLst/>
                        </a:rPr>
                        <a:t>Approach</a:t>
                      </a:r>
                      <a:endParaRPr lang="en-US" sz="1460" baseline="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nchor="b"/>
                </a:tc>
              </a:tr>
              <a:tr h="831980">
                <a:tc>
                  <a:txBody>
                    <a:bodyPr/>
                    <a:lstStyle/>
                    <a:p>
                      <a:pPr marL="0" marR="0" algn="ctr">
                        <a:lnSpc>
                          <a:spcPct val="115000"/>
                        </a:lnSpc>
                        <a:spcBef>
                          <a:spcPts val="0"/>
                        </a:spcBef>
                        <a:spcAft>
                          <a:spcPts val="0"/>
                        </a:spcAft>
                      </a:pPr>
                      <a:r>
                        <a:rPr lang="en-US" sz="1460" baseline="0" dirty="0" smtClean="0">
                          <a:solidFill>
                            <a:schemeClr val="tx1"/>
                          </a:solidFill>
                          <a:effectLst/>
                        </a:rPr>
                        <a:t>Approach</a:t>
                      </a:r>
                      <a:endParaRPr lang="en-US" sz="1460" baseline="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C/DM &lt; 85</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C/DM &lt; 90</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XBA &lt; 85</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XBA &lt; 90</a:t>
                      </a:r>
                      <a:endParaRPr lang="en-US" sz="1460" baseline="0" dirty="0">
                        <a:effectLst/>
                        <a:latin typeface="Calibri"/>
                        <a:ea typeface="Calibri"/>
                        <a:cs typeface="Times New Roman"/>
                      </a:endParaRPr>
                    </a:p>
                  </a:txBody>
                  <a:tcPr marL="68580" marR="68580" marT="0" marB="0" anchor="b"/>
                </a:tc>
              </a:tr>
              <a:tr h="406825">
                <a:tc>
                  <a:txBody>
                    <a:bodyPr/>
                    <a:lstStyle/>
                    <a:p>
                      <a:pPr marL="0" marR="0">
                        <a:lnSpc>
                          <a:spcPct val="115000"/>
                        </a:lnSpc>
                        <a:spcBef>
                          <a:spcPts val="0"/>
                        </a:spcBef>
                        <a:spcAft>
                          <a:spcPts val="0"/>
                        </a:spcAft>
                      </a:pPr>
                      <a:r>
                        <a:rPr lang="en-US" sz="1460" baseline="0" dirty="0">
                          <a:solidFill>
                            <a:schemeClr val="tx1"/>
                          </a:solidFill>
                          <a:effectLst/>
                        </a:rPr>
                        <a:t>C/DM &lt; 85</a:t>
                      </a:r>
                      <a:endParaRPr lang="en-US" sz="1460" baseline="0" dirty="0">
                        <a:solidFill>
                          <a:schemeClr val="tx1"/>
                        </a:solidFill>
                        <a:effectLst/>
                        <a:latin typeface="Calibri"/>
                        <a:ea typeface="Calibri"/>
                        <a:cs typeface="Times New Roman"/>
                      </a:endParaRPr>
                    </a:p>
                  </a:txBody>
                  <a:tcPr marL="68580" marR="68580" marT="0" marB="0" anchor="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marL="0" marR="0" algn="ctr">
                        <a:lnSpc>
                          <a:spcPct val="115000"/>
                        </a:lnSpc>
                        <a:spcBef>
                          <a:spcPts val="0"/>
                        </a:spcBef>
                        <a:spcAft>
                          <a:spcPts val="0"/>
                        </a:spcAft>
                      </a:pPr>
                      <a:r>
                        <a:rPr lang="en-US" sz="1460" baseline="0" dirty="0">
                          <a:effectLst/>
                        </a:rPr>
                        <a:t>-</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62.1</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30.0</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13.6</a:t>
                      </a:r>
                      <a:endParaRPr lang="en-US" sz="1460" baseline="0" dirty="0">
                        <a:effectLst/>
                        <a:latin typeface="Calibri"/>
                        <a:ea typeface="Calibri"/>
                        <a:cs typeface="Times New Roman"/>
                      </a:endParaRPr>
                    </a:p>
                  </a:txBody>
                  <a:tcPr marL="68580" marR="68580" marT="0" marB="0" anchor="b"/>
                </a:tc>
              </a:tr>
              <a:tr h="406825">
                <a:tc>
                  <a:txBody>
                    <a:bodyPr/>
                    <a:lstStyle/>
                    <a:p>
                      <a:pPr marL="0" marR="0">
                        <a:lnSpc>
                          <a:spcPct val="115000"/>
                        </a:lnSpc>
                        <a:spcBef>
                          <a:spcPts val="0"/>
                        </a:spcBef>
                        <a:spcAft>
                          <a:spcPts val="0"/>
                        </a:spcAft>
                      </a:pPr>
                      <a:r>
                        <a:rPr lang="en-US" sz="1460" baseline="0" dirty="0">
                          <a:solidFill>
                            <a:schemeClr val="tx1"/>
                          </a:solidFill>
                          <a:effectLst/>
                        </a:rPr>
                        <a:t>C/DM &lt; 90</a:t>
                      </a:r>
                      <a:endParaRPr lang="en-US" sz="1460" baseline="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0.63</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20.0</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20.5</a:t>
                      </a:r>
                      <a:endParaRPr lang="en-US" sz="1460" baseline="0" dirty="0">
                        <a:effectLst/>
                        <a:latin typeface="Calibri"/>
                        <a:ea typeface="Calibri"/>
                        <a:cs typeface="Times New Roman"/>
                      </a:endParaRPr>
                    </a:p>
                  </a:txBody>
                  <a:tcPr marL="68580" marR="68580" marT="0" marB="0" anchor="b"/>
                </a:tc>
              </a:tr>
              <a:tr h="406825">
                <a:tc>
                  <a:txBody>
                    <a:bodyPr/>
                    <a:lstStyle/>
                    <a:p>
                      <a:pPr marL="0" marR="0">
                        <a:lnSpc>
                          <a:spcPct val="115000"/>
                        </a:lnSpc>
                        <a:spcBef>
                          <a:spcPts val="0"/>
                        </a:spcBef>
                        <a:spcAft>
                          <a:spcPts val="0"/>
                        </a:spcAft>
                      </a:pPr>
                      <a:r>
                        <a:rPr lang="en-US" sz="1460" baseline="0" dirty="0">
                          <a:solidFill>
                            <a:schemeClr val="tx1"/>
                          </a:solidFill>
                          <a:effectLst/>
                        </a:rPr>
                        <a:t>XBA &lt; 85</a:t>
                      </a:r>
                      <a:endParaRPr lang="en-US" sz="1460" baseline="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0.31</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0.11</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23.4</a:t>
                      </a:r>
                      <a:endParaRPr lang="en-US" sz="1460" baseline="0" dirty="0">
                        <a:effectLst/>
                        <a:latin typeface="Calibri"/>
                        <a:ea typeface="Calibri"/>
                        <a:cs typeface="Times New Roman"/>
                      </a:endParaRPr>
                    </a:p>
                  </a:txBody>
                  <a:tcPr marL="68580" marR="68580" marT="0" marB="0" anchor="b"/>
                </a:tc>
              </a:tr>
              <a:tr h="406825">
                <a:tc>
                  <a:txBody>
                    <a:bodyPr/>
                    <a:lstStyle/>
                    <a:p>
                      <a:pPr marL="0" marR="0">
                        <a:lnSpc>
                          <a:spcPct val="115000"/>
                        </a:lnSpc>
                        <a:spcBef>
                          <a:spcPts val="0"/>
                        </a:spcBef>
                        <a:spcAft>
                          <a:spcPts val="0"/>
                        </a:spcAft>
                      </a:pPr>
                      <a:r>
                        <a:rPr lang="en-US" sz="1460" baseline="0" dirty="0">
                          <a:solidFill>
                            <a:schemeClr val="tx1"/>
                          </a:solidFill>
                          <a:effectLst/>
                        </a:rPr>
                        <a:t>XBA &lt; 90</a:t>
                      </a:r>
                      <a:endParaRPr lang="en-US" sz="1460" baseline="0" dirty="0">
                        <a:solidFill>
                          <a:schemeClr val="tx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-0.04</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0.03</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0.22</a:t>
                      </a:r>
                      <a:endParaRPr lang="en-US" sz="146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60" baseline="0" dirty="0">
                          <a:effectLst/>
                        </a:rPr>
                        <a:t>-</a:t>
                      </a:r>
                      <a:endParaRPr lang="en-US" sz="1460" baseline="0" dirty="0">
                        <a:effectLst/>
                        <a:latin typeface="Calibri"/>
                        <a:ea typeface="Calibri"/>
                        <a:cs typeface="Times New Roman"/>
                      </a:endParaRPr>
                    </a:p>
                  </a:txBody>
                  <a:tcPr marL="68580" marR="68580" marT="0" marB="0" anchor="b"/>
                </a:tc>
              </a:tr>
              <a:tr h="1262462">
                <a:tc gridSpan="5">
                  <a:txBody>
                    <a:bodyPr/>
                    <a:lstStyle/>
                    <a:p>
                      <a:pPr marL="0" marR="0">
                        <a:lnSpc>
                          <a:spcPct val="115000"/>
                        </a:lnSpc>
                        <a:spcBef>
                          <a:spcPts val="0"/>
                        </a:spcBef>
                        <a:spcAft>
                          <a:spcPts val="0"/>
                        </a:spcAft>
                      </a:pPr>
                      <a:r>
                        <a:rPr lang="en-US" sz="1460" baseline="0" dirty="0">
                          <a:solidFill>
                            <a:schemeClr val="tx1"/>
                          </a:solidFill>
                          <a:effectLst/>
                        </a:rPr>
                        <a:t>Below diagonal = kappa; above diagonal = percentage overlap (total identified by both approaches/ total identified). </a:t>
                      </a:r>
                      <a:endParaRPr lang="en-US" sz="1460" baseline="0" dirty="0" smtClean="0">
                        <a:solidFill>
                          <a:schemeClr val="tx1"/>
                        </a:solidFill>
                        <a:effectLst/>
                      </a:endParaRPr>
                    </a:p>
                    <a:p>
                      <a:pPr marL="0" marR="0">
                        <a:lnSpc>
                          <a:spcPct val="115000"/>
                        </a:lnSpc>
                        <a:spcBef>
                          <a:spcPts val="0"/>
                        </a:spcBef>
                        <a:spcAft>
                          <a:spcPts val="0"/>
                        </a:spcAft>
                      </a:pPr>
                      <a:endParaRPr lang="en-US" sz="1460" baseline="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05035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Miciak et l., 2014</a:t>
            </a:r>
            <a:endParaRPr lang="en-US" dirty="0"/>
          </a:p>
        </p:txBody>
      </p:sp>
      <p:sp>
        <p:nvSpPr>
          <p:cNvPr id="3" name="Content Placeholder 2"/>
          <p:cNvSpPr>
            <a:spLocks noGrp="1"/>
          </p:cNvSpPr>
          <p:nvPr>
            <p:ph idx="1"/>
          </p:nvPr>
        </p:nvSpPr>
        <p:spPr/>
        <p:txBody>
          <a:bodyPr/>
          <a:lstStyle/>
          <a:p>
            <a:r>
              <a:rPr lang="en-US" dirty="0"/>
              <a:t>What is the level of agreement achieved by two </a:t>
            </a:r>
            <a:r>
              <a:rPr lang="en-US" dirty="0" smtClean="0"/>
              <a:t>comparable</a:t>
            </a:r>
            <a:r>
              <a:rPr lang="en-US" dirty="0"/>
              <a:t>, but different assessment batteries utilized for LD identification within the C/DM</a:t>
            </a:r>
            <a:r>
              <a:rPr lang="en-US" dirty="0" smtClean="0"/>
              <a:t>? (word ID, Fluency, Comprehension) </a:t>
            </a:r>
            <a:endParaRPr lang="en-US" dirty="0"/>
          </a:p>
          <a:p>
            <a:r>
              <a:rPr lang="en-US" dirty="0"/>
              <a:t>2. What is the level of agreement achieved by the two assessment batteries on the academic domain of eligibility for LD? </a:t>
            </a:r>
          </a:p>
          <a:p>
            <a:endParaRPr lang="en-US" dirty="0"/>
          </a:p>
        </p:txBody>
      </p:sp>
    </p:spTree>
    <p:extLst>
      <p:ext uri="{BB962C8B-B14F-4D97-AF65-F5344CB8AC3E}">
        <p14:creationId xmlns:p14="http://schemas.microsoft.com/office/powerpoint/2010/main" val="387332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Two Batteries Varying in Achievement tests</a:t>
            </a:r>
            <a:endParaRPr lang="en-US"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389624"/>
              </p:ext>
            </p:extLst>
          </p:nvPr>
        </p:nvGraphicFramePr>
        <p:xfrm>
          <a:off x="704850" y="2712720"/>
          <a:ext cx="7734300" cy="3296412"/>
        </p:xfrm>
        <a:graphic>
          <a:graphicData uri="http://schemas.openxmlformats.org/drawingml/2006/table">
            <a:tbl>
              <a:tblPr firstRow="1" firstCol="1" bandRow="1"/>
              <a:tblGrid>
                <a:gridCol w="1549400"/>
                <a:gridCol w="1917700"/>
                <a:gridCol w="177800"/>
                <a:gridCol w="1917700"/>
                <a:gridCol w="177800"/>
                <a:gridCol w="901700"/>
                <a:gridCol w="1092200"/>
              </a:tblGrid>
              <a:tr h="0">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Reading Domain</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Assessment Battery 1</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 </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Assessment Battery 2</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 </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200" dirty="0">
                          <a:effectLst/>
                          <a:latin typeface="+mn-lt"/>
                          <a:ea typeface="Arial Unicode MS"/>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Basic Reading</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WJ3 Letter/Word ID</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WJ3 Word Attack</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CTOPP Phonological Awareness</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0">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r>
              <a:tr h="0">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Reading Fluency</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a:noFill/>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TOWRE Phonemic Decoding</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TOWRE Sight Words</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gridSpan="2">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CTOPP Rapid Letter Naming</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a:noFill/>
                    </a:lnB>
                  </a:tcPr>
                </a:tc>
                <a:tc hMerge="1">
                  <a:txBody>
                    <a:bodyPr/>
                    <a:lstStyle/>
                    <a:p>
                      <a:endParaRPr lang="en-US"/>
                    </a:p>
                  </a:txBody>
                  <a:tcPr/>
                </a:tc>
              </a:tr>
              <a:tr h="0">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c>
                  <a:txBody>
                    <a:bodyPr/>
                    <a:lstStyle/>
                    <a:p>
                      <a:pPr marL="0" marR="0">
                        <a:spcBef>
                          <a:spcPts val="0"/>
                        </a:spcBef>
                        <a:spcAft>
                          <a:spcPts val="0"/>
                        </a:spcAft>
                      </a:pPr>
                      <a:r>
                        <a:rPr lang="en-US" sz="1200" dirty="0">
                          <a:effectLst/>
                          <a:latin typeface="+mn-lt"/>
                          <a:ea typeface="Arial Unicode MS"/>
                        </a:rPr>
                        <a:t> </a:t>
                      </a:r>
                    </a:p>
                  </a:txBody>
                  <a:tcPr marL="50800" marR="50800" marT="50800" marB="50800" anchor="b">
                    <a:lnL>
                      <a:noFill/>
                    </a:lnL>
                    <a:lnR>
                      <a:noFill/>
                    </a:lnR>
                    <a:lnT>
                      <a:noFill/>
                    </a:lnT>
                    <a:lnB>
                      <a:noFill/>
                    </a:lnB>
                  </a:tcPr>
                </a:tc>
              </a:tr>
              <a:tr h="0">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Reading Comprehension</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WJ3 Passage Comp</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 </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Gates MacGinitie Passage Comp</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 </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indent="0">
                        <a:lnSpc>
                          <a:spcPct val="200000"/>
                        </a:lnSpc>
                        <a:spcBef>
                          <a:spcPts val="0"/>
                        </a:spcBef>
                        <a:spcAft>
                          <a:spcPts val="0"/>
                        </a:spcAft>
                      </a:pPr>
                      <a:r>
                        <a:rPr lang="en-US" sz="1200" kern="0" dirty="0">
                          <a:solidFill>
                            <a:srgbClr val="000000"/>
                          </a:solidFill>
                          <a:effectLst/>
                          <a:uFill>
                            <a:solidFill>
                              <a:srgbClr val="000000"/>
                            </a:solidFill>
                          </a:uFill>
                          <a:latin typeface="+mn-lt"/>
                          <a:ea typeface="Times New Roman"/>
                        </a:rPr>
                        <a:t>KBIT-2 Verbal Knowledge</a:t>
                      </a:r>
                      <a:endParaRPr lang="en-US" sz="1200" kern="1200" dirty="0">
                        <a:solidFill>
                          <a:srgbClr val="000000"/>
                        </a:solidFill>
                        <a:effectLst/>
                        <a:uFill>
                          <a:solidFill>
                            <a:srgbClr val="000000"/>
                          </a:solidFill>
                        </a:uFill>
                        <a:latin typeface="+mn-lt"/>
                        <a:ea typeface="Times New Roman"/>
                      </a:endParaRPr>
                    </a:p>
                  </a:txBody>
                  <a:tcPr marL="50800" marR="50800" marT="50800" marB="5080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345260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(cut point &lt; 90): Poor Agreement</a:t>
            </a:r>
            <a:endParaRPr lang="en-US" dirty="0"/>
          </a:p>
        </p:txBody>
      </p:sp>
      <p:sp>
        <p:nvSpPr>
          <p:cNvPr id="3" name="Content Placeholder 2"/>
          <p:cNvSpPr>
            <a:spLocks noGrp="1"/>
          </p:cNvSpPr>
          <p:nvPr>
            <p:ph idx="1"/>
          </p:nvPr>
        </p:nvSpPr>
        <p:spPr/>
        <p:txBody>
          <a:bodyPr/>
          <a:lstStyle/>
          <a:p>
            <a:r>
              <a:rPr lang="en-US" sz="3200" i="1" dirty="0"/>
              <a:t>Kappa </a:t>
            </a:r>
            <a:r>
              <a:rPr lang="en-US" sz="3200" dirty="0"/>
              <a:t>= .</a:t>
            </a:r>
            <a:r>
              <a:rPr lang="en-US" sz="3200" dirty="0" smtClean="0"/>
              <a:t>28</a:t>
            </a:r>
          </a:p>
          <a:p>
            <a:r>
              <a:rPr lang="en-US" sz="3200" dirty="0" smtClean="0"/>
              <a:t>Percent </a:t>
            </a:r>
            <a:r>
              <a:rPr lang="en-US" sz="3200" dirty="0"/>
              <a:t>agreement = 65%;  </a:t>
            </a:r>
            <a:endParaRPr lang="en-US" sz="3200" dirty="0" smtClean="0"/>
          </a:p>
          <a:p>
            <a:r>
              <a:rPr lang="en-US" sz="3200" dirty="0" smtClean="0"/>
              <a:t>Percent </a:t>
            </a:r>
            <a:r>
              <a:rPr lang="en-US" sz="3200" dirty="0"/>
              <a:t>positive agreement = 62</a:t>
            </a:r>
            <a:r>
              <a:rPr lang="en-US" sz="3200" dirty="0" smtClean="0"/>
              <a:t>%</a:t>
            </a:r>
          </a:p>
          <a:p>
            <a:r>
              <a:rPr lang="en-US" sz="3200" dirty="0" smtClean="0"/>
              <a:t>Percent </a:t>
            </a:r>
            <a:r>
              <a:rPr lang="en-US" sz="3200" dirty="0"/>
              <a:t>negative agreement = 67</a:t>
            </a:r>
            <a:r>
              <a:rPr lang="en-US" sz="3200" dirty="0" smtClean="0"/>
              <a:t>%</a:t>
            </a:r>
          </a:p>
          <a:p>
            <a:r>
              <a:rPr lang="en-US" sz="3200" dirty="0" smtClean="0"/>
              <a:t>Also little overlap in the achievement domain identified as </a:t>
            </a:r>
            <a:r>
              <a:rPr lang="en-US" sz="3200" smtClean="0"/>
              <a:t>most impaired</a:t>
            </a:r>
            <a:endParaRPr lang="en-US" sz="3200" dirty="0"/>
          </a:p>
        </p:txBody>
      </p:sp>
    </p:spTree>
    <p:extLst>
      <p:ext uri="{BB962C8B-B14F-4D97-AF65-F5344CB8AC3E}">
        <p14:creationId xmlns:p14="http://schemas.microsoft.com/office/powerpoint/2010/main" val="47301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86600" cy="1143000"/>
          </a:xfrm>
        </p:spPr>
        <p:txBody>
          <a:bodyPr/>
          <a:lstStyle/>
          <a:p>
            <a:r>
              <a:rPr lang="en-US" dirty="0" smtClean="0"/>
              <a:t>Fletcher et al., SPR, 2011</a:t>
            </a:r>
            <a:endParaRPr lang="en-US" dirty="0"/>
          </a:p>
        </p:txBody>
      </p:sp>
      <p:sp>
        <p:nvSpPr>
          <p:cNvPr id="3" name="Content Placeholder 2"/>
          <p:cNvSpPr>
            <a:spLocks noGrp="1"/>
          </p:cNvSpPr>
          <p:nvPr>
            <p:ph idx="1"/>
          </p:nvPr>
        </p:nvSpPr>
        <p:spPr>
          <a:xfrm>
            <a:off x="685800" y="1219200"/>
            <a:ext cx="7772400" cy="4648200"/>
          </a:xfrm>
        </p:spPr>
        <p:txBody>
          <a:bodyPr/>
          <a:lstStyle/>
          <a:p>
            <a:r>
              <a:rPr lang="en-US" sz="2800" dirty="0" smtClean="0"/>
              <a:t>Evaluate cognitive characteristics of inadequate responders to Grade 1 Tier 2 intervention</a:t>
            </a:r>
          </a:p>
          <a:p>
            <a:r>
              <a:rPr lang="en-US" sz="2800" dirty="0" smtClean="0"/>
              <a:t>Evaluate whether different outcomes measures yield subgroups that vary in cognitive characteristics (decoding vs. fluency)</a:t>
            </a:r>
          </a:p>
          <a:p>
            <a:r>
              <a:rPr lang="en-US" sz="2800" dirty="0" smtClean="0"/>
              <a:t>Determine if there is unique or qualitative variability in cognitive skills not attributed to level of reading ability that would necessitate cognitive ability assessment</a:t>
            </a:r>
            <a:endParaRPr lang="en-US" sz="2800" dirty="0"/>
          </a:p>
        </p:txBody>
      </p:sp>
    </p:spTree>
    <p:extLst>
      <p:ext uri="{BB962C8B-B14F-4D97-AF65-F5344CB8AC3E}">
        <p14:creationId xmlns:p14="http://schemas.microsoft.com/office/powerpoint/2010/main" val="347151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Inadequate Response</a:t>
            </a:r>
            <a:endParaRPr lang="en-US" dirty="0"/>
          </a:p>
        </p:txBody>
      </p:sp>
      <p:sp>
        <p:nvSpPr>
          <p:cNvPr id="3" name="Content Placeholder 2"/>
          <p:cNvSpPr>
            <a:spLocks noGrp="1"/>
          </p:cNvSpPr>
          <p:nvPr>
            <p:ph idx="1"/>
          </p:nvPr>
        </p:nvSpPr>
        <p:spPr/>
        <p:txBody>
          <a:bodyPr/>
          <a:lstStyle/>
          <a:p>
            <a:r>
              <a:rPr lang="en-US" sz="2800" dirty="0" smtClean="0"/>
              <a:t>Norm Referenced Assessments of untimed word reading (WJIII Basic Reading) and timed word reading fluency &lt;= 25</a:t>
            </a:r>
            <a:r>
              <a:rPr lang="en-US" sz="2800" baseline="30000" dirty="0" smtClean="0"/>
              <a:t>th</a:t>
            </a:r>
            <a:r>
              <a:rPr lang="en-US" sz="2800" dirty="0" smtClean="0"/>
              <a:t> %tile</a:t>
            </a:r>
          </a:p>
          <a:p>
            <a:r>
              <a:rPr lang="en-US" sz="2800" dirty="0" smtClean="0"/>
              <a:t>CBM measure of passage reading fluency &lt;= 20 wcpm based on DIBELS end Grade 1 benchmarks (Continuous Monitoring of Early Reading Skills; CMERS)</a:t>
            </a:r>
            <a:endParaRPr lang="en-US" sz="2800" dirty="0"/>
          </a:p>
        </p:txBody>
      </p:sp>
    </p:spTree>
    <p:extLst>
      <p:ext uri="{BB962C8B-B14F-4D97-AF65-F5344CB8AC3E}">
        <p14:creationId xmlns:p14="http://schemas.microsoft.com/office/powerpoint/2010/main" val="2524549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Resultant Groups</a:t>
            </a:r>
            <a:endParaRPr lang="en-US" dirty="0"/>
          </a:p>
        </p:txBody>
      </p:sp>
      <p:sp>
        <p:nvSpPr>
          <p:cNvPr id="3" name="Content Placeholder 2"/>
          <p:cNvSpPr>
            <a:spLocks noGrp="1"/>
          </p:cNvSpPr>
          <p:nvPr>
            <p:ph idx="1"/>
          </p:nvPr>
        </p:nvSpPr>
        <p:spPr/>
        <p:txBody>
          <a:bodyPr/>
          <a:lstStyle/>
          <a:p>
            <a:r>
              <a:rPr lang="en-US" sz="2400" dirty="0" smtClean="0"/>
              <a:t>Decoding/Fluency (n = 29)</a:t>
            </a:r>
          </a:p>
          <a:p>
            <a:r>
              <a:rPr lang="en-US" sz="2400" dirty="0" smtClean="0"/>
              <a:t>Fluency (n = 75)</a:t>
            </a:r>
          </a:p>
          <a:p>
            <a:r>
              <a:rPr lang="en-US" sz="2400" dirty="0" smtClean="0"/>
              <a:t>Responders (n = 85)</a:t>
            </a:r>
          </a:p>
          <a:p>
            <a:r>
              <a:rPr lang="en-US" sz="2400" dirty="0" smtClean="0"/>
              <a:t>Typicals (n = 69)</a:t>
            </a:r>
          </a:p>
          <a:p>
            <a:r>
              <a:rPr lang="en-US" sz="2400" dirty="0" smtClean="0"/>
              <a:t>Assessed phonological awareness (CTOPP), rapid naming (CTOPP), speed of processing (Underlining), listening comprehension (CELF), syntactic comprehension/working memory (CELF), vocabulary/verbal reasoning (KBIT Verbal), and nonverbal problem solving (KBIT Matrices)</a:t>
            </a:r>
            <a:endParaRPr lang="en-US" sz="2400" dirty="0"/>
          </a:p>
        </p:txBody>
      </p:sp>
    </p:spTree>
    <p:extLst>
      <p:ext uri="{BB962C8B-B14F-4D97-AF65-F5344CB8AC3E}">
        <p14:creationId xmlns:p14="http://schemas.microsoft.com/office/powerpoint/2010/main" val="3801106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086600" cy="1143000"/>
          </a:xfrm>
        </p:spPr>
        <p:txBody>
          <a:bodyPr/>
          <a:lstStyle/>
          <a:p>
            <a:r>
              <a:rPr lang="en-US" sz="3200" dirty="0" smtClean="0"/>
              <a:t>Cognitive Profiles of Inadequate Responders</a:t>
            </a:r>
            <a:endParaRPr lang="en-US" sz="3200" dirty="0"/>
          </a:p>
        </p:txBody>
      </p:sp>
      <p:pic>
        <p:nvPicPr>
          <p:cNvPr id="53250" name="Picture 1" descr="image003"/>
          <p:cNvPicPr>
            <a:picLocks noChangeArrowheads="1"/>
          </p:cNvPicPr>
          <p:nvPr/>
        </p:nvPicPr>
        <p:blipFill>
          <a:blip r:embed="rId2" cstate="print"/>
          <a:srcRect/>
          <a:stretch>
            <a:fillRect/>
          </a:stretch>
        </p:blipFill>
        <p:spPr bwMode="auto">
          <a:xfrm>
            <a:off x="152400" y="1574190"/>
            <a:ext cx="8814001" cy="5283810"/>
          </a:xfrm>
          <a:prstGeom prst="rect">
            <a:avLst/>
          </a:prstGeom>
          <a:noFill/>
          <a:ln w="9525">
            <a:noFill/>
            <a:miter lim="800000"/>
            <a:headEnd/>
            <a:tailEnd/>
          </a:ln>
        </p:spPr>
      </p:pic>
    </p:spTree>
    <p:extLst>
      <p:ext uri="{BB962C8B-B14F-4D97-AF65-F5344CB8AC3E}">
        <p14:creationId xmlns:p14="http://schemas.microsoft.com/office/powerpoint/2010/main" val="599421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sz="2800" dirty="0"/>
              <a:t>What do cognitive assessments add?</a:t>
            </a:r>
          </a:p>
        </p:txBody>
      </p:sp>
      <p:sp>
        <p:nvSpPr>
          <p:cNvPr id="370691" name="Rectangle 3"/>
          <p:cNvSpPr>
            <a:spLocks noGrp="1" noChangeArrowheads="1"/>
          </p:cNvSpPr>
          <p:nvPr>
            <p:ph type="body" idx="1"/>
          </p:nvPr>
        </p:nvSpPr>
        <p:spPr>
          <a:xfrm>
            <a:off x="685800" y="1828800"/>
            <a:ext cx="7772400" cy="4267200"/>
          </a:xfrm>
        </p:spPr>
        <p:txBody>
          <a:bodyPr/>
          <a:lstStyle/>
          <a:p>
            <a:pPr>
              <a:lnSpc>
                <a:spcPct val="80000"/>
              </a:lnSpc>
            </a:pPr>
            <a:r>
              <a:rPr lang="en-US" sz="2400" dirty="0"/>
              <a:t>Processing subtypes weakly related to intervention outcomes; </a:t>
            </a:r>
            <a:r>
              <a:rPr lang="en-US" sz="2400" dirty="0" smtClean="0"/>
              <a:t>little </a:t>
            </a:r>
            <a:r>
              <a:rPr lang="en-US" sz="2400" dirty="0"/>
              <a:t>evidence that knowledge of cognitive strengths and weaknesses facilitates </a:t>
            </a:r>
            <a:r>
              <a:rPr lang="en-US" sz="2400" dirty="0" smtClean="0"/>
              <a:t>intervention (Pashler et al., 2010)</a:t>
            </a:r>
            <a:endParaRPr lang="en-US" sz="2400" dirty="0"/>
          </a:p>
          <a:p>
            <a:pPr>
              <a:lnSpc>
                <a:spcPct val="80000"/>
              </a:lnSpc>
            </a:pPr>
            <a:r>
              <a:rPr lang="en-US" sz="2400" dirty="0"/>
              <a:t>No additional information not found in achievement </a:t>
            </a:r>
            <a:r>
              <a:rPr lang="en-US" sz="2400" dirty="0" smtClean="0"/>
              <a:t>profiles</a:t>
            </a:r>
            <a:endParaRPr lang="en-US" sz="2400" dirty="0">
              <a:solidFill>
                <a:srgbClr val="FF3300"/>
              </a:solidFill>
            </a:endParaRPr>
          </a:p>
          <a:p>
            <a:pPr>
              <a:lnSpc>
                <a:spcPct val="80000"/>
              </a:lnSpc>
              <a:buClr>
                <a:schemeClr val="bg1"/>
              </a:buClr>
            </a:pPr>
            <a:r>
              <a:rPr lang="en-US" sz="2400" dirty="0" smtClean="0"/>
              <a:t>Cognitive </a:t>
            </a:r>
            <a:r>
              <a:rPr lang="en-US" sz="2400" dirty="0"/>
              <a:t>deficits DO NOT reliably indicate biological causation; LD is an interaction of biological and environmental </a:t>
            </a:r>
            <a:r>
              <a:rPr lang="en-US" sz="2400" dirty="0" smtClean="0"/>
              <a:t>factors</a:t>
            </a:r>
          </a:p>
          <a:p>
            <a:pPr>
              <a:lnSpc>
                <a:spcPct val="80000"/>
              </a:lnSpc>
              <a:buClr>
                <a:schemeClr val="bg1"/>
              </a:buClr>
            </a:pPr>
            <a:r>
              <a:rPr lang="en-US" sz="2400" dirty="0" smtClean="0"/>
              <a:t>IQ when there is an issue about intellectual disability, autism spectrum disorder, or other disorder where IQ is directly relevant</a:t>
            </a:r>
            <a:endParaRPr lang="en-US" sz="2400" dirty="0"/>
          </a:p>
          <a:p>
            <a:pPr>
              <a:lnSpc>
                <a:spcPct val="80000"/>
              </a:lnSpc>
              <a:buFontTx/>
              <a:buNone/>
            </a:pPr>
            <a:endParaRPr lang="en-US" i="1" dirty="0">
              <a:solidFill>
                <a:schemeClr val="accent2"/>
              </a:solidFill>
            </a:endParaRPr>
          </a:p>
          <a:p>
            <a:pPr>
              <a:lnSpc>
                <a:spcPct val="80000"/>
              </a:lnSpc>
            </a:pPr>
            <a:endParaRPr lang="en-US" dirty="0"/>
          </a:p>
        </p:txBody>
      </p:sp>
    </p:spTree>
    <p:extLst>
      <p:ext uri="{BB962C8B-B14F-4D97-AF65-F5344CB8AC3E}">
        <p14:creationId xmlns:p14="http://schemas.microsoft.com/office/powerpoint/2010/main" val="2516712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71600" y="304800"/>
            <a:ext cx="7086600" cy="1447800"/>
          </a:xfrm>
        </p:spPr>
        <p:txBody>
          <a:bodyPr/>
          <a:lstStyle/>
          <a:p>
            <a:pPr eaLnBrk="1" hangingPunct="1"/>
            <a:r>
              <a:rPr lang="en-US" dirty="0" smtClean="0"/>
              <a:t>New Alternatives: Response to Instruction (Intervention)</a:t>
            </a:r>
          </a:p>
        </p:txBody>
      </p:sp>
      <p:sp>
        <p:nvSpPr>
          <p:cNvPr id="61443" name="Rectangle 3"/>
          <p:cNvSpPr>
            <a:spLocks noGrp="1" noChangeArrowheads="1"/>
          </p:cNvSpPr>
          <p:nvPr>
            <p:ph type="body" idx="1"/>
          </p:nvPr>
        </p:nvSpPr>
        <p:spPr>
          <a:xfrm>
            <a:off x="685800" y="1600200"/>
            <a:ext cx="7772400" cy="4495800"/>
          </a:xfrm>
        </p:spPr>
        <p:txBody>
          <a:bodyPr/>
          <a:lstStyle/>
          <a:p>
            <a:pPr eaLnBrk="1" hangingPunct="1">
              <a:lnSpc>
                <a:spcPct val="80000"/>
              </a:lnSpc>
            </a:pPr>
            <a:r>
              <a:rPr lang="en-US" sz="2400" dirty="0" smtClean="0"/>
              <a:t>Universal screening and serial curriculum- based assessments of learning in relation to instruction</a:t>
            </a:r>
          </a:p>
          <a:p>
            <a:pPr eaLnBrk="1" hangingPunct="1">
              <a:lnSpc>
                <a:spcPct val="80000"/>
              </a:lnSpc>
            </a:pPr>
            <a:r>
              <a:rPr lang="en-US" sz="2400" dirty="0" smtClean="0"/>
              <a:t>As one criterion, student may be LD if they do not respond to instruction that works with most  students (i.e., unexpected underachievement)</a:t>
            </a:r>
          </a:p>
          <a:p>
            <a:pPr eaLnBrk="1" hangingPunct="1">
              <a:lnSpc>
                <a:spcPct val="80000"/>
              </a:lnSpc>
            </a:pPr>
            <a:r>
              <a:rPr lang="en-US" sz="2400" dirty="0" smtClean="0"/>
              <a:t>May identify a unique subgroup of underachievers that reflects an underlying classification that can be validated (Al- Otaiba &amp; Fuchs, 2002; Vellutino et al., 2003)</a:t>
            </a:r>
          </a:p>
          <a:p>
            <a:pPr eaLnBrk="1" hangingPunct="1">
              <a:lnSpc>
                <a:spcPct val="80000"/>
              </a:lnSpc>
            </a:pPr>
            <a:r>
              <a:rPr lang="en-US" sz="2400" dirty="0" smtClean="0"/>
              <a:t>School-wide change- not just enhanced pre-referral </a:t>
            </a:r>
            <a:r>
              <a:rPr lang="en-US" sz="2400" dirty="0" smtClean="0"/>
              <a:t>services and not an identification method by itself</a:t>
            </a:r>
            <a:endParaRPr lang="en-US" sz="2400" dirty="0" smtClean="0"/>
          </a:p>
        </p:txBody>
      </p:sp>
    </p:spTree>
    <p:extLst>
      <p:ext uri="{BB962C8B-B14F-4D97-AF65-F5344CB8AC3E}">
        <p14:creationId xmlns:p14="http://schemas.microsoft.com/office/powerpoint/2010/main" val="4111308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a:xfrm>
            <a:off x="685800" y="1828800"/>
            <a:ext cx="7772400" cy="4114800"/>
          </a:xfrm>
        </p:spPr>
        <p:txBody>
          <a:bodyPr/>
          <a:lstStyle/>
          <a:p>
            <a:pPr marL="0" indent="0">
              <a:buNone/>
            </a:pPr>
            <a:r>
              <a:rPr lang="en-US" sz="3200" dirty="0" smtClean="0"/>
              <a:t>1. </a:t>
            </a:r>
            <a:r>
              <a:rPr lang="en-US" sz="3200" dirty="0" smtClean="0"/>
              <a:t>Understand </a:t>
            </a:r>
            <a:r>
              <a:rPr lang="en-US" sz="3200" dirty="0"/>
              <a:t>research on identification methods for </a:t>
            </a:r>
            <a:r>
              <a:rPr lang="en-US" sz="3200" dirty="0" smtClean="0"/>
              <a:t>LD</a:t>
            </a:r>
          </a:p>
          <a:p>
            <a:pPr marL="0" indent="0">
              <a:buNone/>
            </a:pPr>
            <a:r>
              <a:rPr lang="en-US" sz="3200" dirty="0" smtClean="0"/>
              <a:t>2. Appreciate </a:t>
            </a:r>
            <a:r>
              <a:rPr lang="en-US" sz="3200" dirty="0"/>
              <a:t>research on the role of cognitive assessments for identification and </a:t>
            </a:r>
            <a:r>
              <a:rPr lang="en-US" sz="3200" dirty="0" smtClean="0"/>
              <a:t>intervention</a:t>
            </a:r>
          </a:p>
          <a:p>
            <a:pPr marL="0" indent="0">
              <a:buNone/>
            </a:pPr>
            <a:r>
              <a:rPr lang="en-US" sz="3200" dirty="0" smtClean="0"/>
              <a:t>3. Understand </a:t>
            </a:r>
            <a:r>
              <a:rPr lang="en-US" sz="3200" dirty="0"/>
              <a:t>methods for identification and intervention based on response to instruction</a:t>
            </a:r>
            <a:endParaRPr lang="en-US" sz="3200" dirty="0"/>
          </a:p>
        </p:txBody>
      </p:sp>
    </p:spTree>
    <p:extLst>
      <p:ext uri="{BB962C8B-B14F-4D97-AF65-F5344CB8AC3E}">
        <p14:creationId xmlns:p14="http://schemas.microsoft.com/office/powerpoint/2010/main" val="1269155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r>
              <a:rPr lang="en-US" dirty="0" smtClean="0"/>
              <a:t>Misconceptions of RTI</a:t>
            </a:r>
          </a:p>
        </p:txBody>
      </p:sp>
      <p:sp>
        <p:nvSpPr>
          <p:cNvPr id="62467" name="Rectangle 3"/>
          <p:cNvSpPr>
            <a:spLocks noGrp="1" noChangeArrowheads="1"/>
          </p:cNvSpPr>
          <p:nvPr>
            <p:ph idx="1"/>
          </p:nvPr>
        </p:nvSpPr>
        <p:spPr/>
        <p:txBody>
          <a:bodyPr/>
          <a:lstStyle/>
          <a:p>
            <a:pPr eaLnBrk="1" hangingPunct="1">
              <a:lnSpc>
                <a:spcPct val="80000"/>
              </a:lnSpc>
            </a:pPr>
            <a:r>
              <a:rPr lang="en-US" sz="2400" dirty="0" smtClean="0"/>
              <a:t>Goal of RTI is to identify students as LD (RTI is a service delivery framework and identification is a by product of the process)</a:t>
            </a:r>
          </a:p>
          <a:p>
            <a:pPr eaLnBrk="1" hangingPunct="1">
              <a:lnSpc>
                <a:spcPct val="80000"/>
              </a:lnSpc>
            </a:pPr>
            <a:r>
              <a:rPr lang="en-US" sz="2400" dirty="0" smtClean="0"/>
              <a:t>Inadequate instructional response equates to special education eligibility (Instructional response is just one criterion for LD)</a:t>
            </a:r>
          </a:p>
          <a:p>
            <a:pPr eaLnBrk="1" hangingPunct="1">
              <a:lnSpc>
                <a:spcPct val="80000"/>
              </a:lnSpc>
            </a:pPr>
            <a:r>
              <a:rPr lang="en-US" sz="2400" dirty="0" smtClean="0"/>
              <a:t>Evaluation procedures fundamentally different (a comprehensive evaluation is required and most components of evaluation/eligibility are universal)</a:t>
            </a:r>
          </a:p>
          <a:p>
            <a:pPr eaLnBrk="1" hangingPunct="1">
              <a:lnSpc>
                <a:spcPct val="80000"/>
              </a:lnSpc>
            </a:pPr>
            <a:r>
              <a:rPr lang="en-US" sz="2400" dirty="0" smtClean="0"/>
              <a:t>What you do before a cognitive assessment…</a:t>
            </a: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p:txBody>
      </p:sp>
    </p:spTree>
    <p:extLst>
      <p:ext uri="{BB962C8B-B14F-4D97-AF65-F5344CB8AC3E}">
        <p14:creationId xmlns:p14="http://schemas.microsoft.com/office/powerpoint/2010/main" val="2598539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1600" y="457200"/>
            <a:ext cx="7086600" cy="1143000"/>
          </a:xfrm>
        </p:spPr>
        <p:txBody>
          <a:bodyPr/>
          <a:lstStyle/>
          <a:p>
            <a:pPr algn="ctr" eaLnBrk="1" hangingPunct="1"/>
            <a:r>
              <a:rPr lang="en-US" sz="2800" dirty="0" smtClean="0"/>
              <a:t>LD Summit: Hybrid Method (Triangle Approach) to Identification (Bradley et al., 2002)</a:t>
            </a:r>
          </a:p>
        </p:txBody>
      </p:sp>
      <p:sp>
        <p:nvSpPr>
          <p:cNvPr id="68611" name="Rectangle 3"/>
          <p:cNvSpPr>
            <a:spLocks noGrp="1" noChangeArrowheads="1"/>
          </p:cNvSpPr>
          <p:nvPr>
            <p:ph idx="1"/>
          </p:nvPr>
        </p:nvSpPr>
        <p:spPr/>
        <p:txBody>
          <a:bodyPr/>
          <a:lstStyle/>
          <a:p>
            <a:pPr marL="0" indent="0" eaLnBrk="1" hangingPunct="1">
              <a:lnSpc>
                <a:spcPct val="90000"/>
              </a:lnSpc>
              <a:buNone/>
            </a:pPr>
            <a:r>
              <a:rPr lang="en-US" sz="3200" dirty="0" smtClean="0"/>
              <a:t>1. Establish Low Achievement</a:t>
            </a:r>
          </a:p>
          <a:p>
            <a:pPr marL="0" indent="0">
              <a:lnSpc>
                <a:spcPct val="90000"/>
              </a:lnSpc>
              <a:buNone/>
            </a:pPr>
            <a:r>
              <a:rPr lang="en-US" sz="3200" dirty="0" smtClean="0"/>
              <a:t>2. Evaluate </a:t>
            </a:r>
            <a:r>
              <a:rPr lang="en-US" sz="3200" dirty="0"/>
              <a:t>Response to </a:t>
            </a:r>
            <a:r>
              <a:rPr lang="en-US" sz="3200" dirty="0" smtClean="0"/>
              <a:t>Instruction </a:t>
            </a:r>
            <a:r>
              <a:rPr lang="en-US" sz="3200" dirty="0" smtClean="0">
                <a:solidFill>
                  <a:srgbClr val="FFFF00"/>
                </a:solidFill>
              </a:rPr>
              <a:t>(Is underachievement expected?)</a:t>
            </a:r>
          </a:p>
          <a:p>
            <a:pPr marL="0" indent="0" eaLnBrk="1" hangingPunct="1">
              <a:lnSpc>
                <a:spcPct val="90000"/>
              </a:lnSpc>
              <a:buNone/>
            </a:pPr>
            <a:r>
              <a:rPr lang="en-US" sz="3200" dirty="0" smtClean="0"/>
              <a:t>3. Apply the Exclusions </a:t>
            </a:r>
          </a:p>
          <a:p>
            <a:pPr eaLnBrk="1" hangingPunct="1">
              <a:lnSpc>
                <a:spcPct val="90000"/>
              </a:lnSpc>
              <a:buFontTx/>
              <a:buNone/>
            </a:pPr>
            <a:r>
              <a:rPr lang="en-US" i="1" dirty="0" smtClean="0"/>
              <a:t>What is the validity of this hypothetical classification?</a:t>
            </a:r>
            <a:r>
              <a:rPr lang="en-US" dirty="0"/>
              <a:t> (Low achievement is necessary, but not sufficient). </a:t>
            </a:r>
            <a:endParaRPr lang="en-US" i="1" dirty="0" smtClean="0"/>
          </a:p>
          <a:p>
            <a:pPr eaLnBrk="1" hangingPunct="1">
              <a:lnSpc>
                <a:spcPct val="90000"/>
              </a:lnSpc>
            </a:pPr>
            <a:r>
              <a:rPr lang="en-US" dirty="0" smtClean="0">
                <a:solidFill>
                  <a:srgbClr val="FF3300"/>
                </a:solidFill>
              </a:rPr>
              <a:t>www.air.org/ldsummit</a:t>
            </a:r>
          </a:p>
        </p:txBody>
      </p:sp>
    </p:spTree>
    <p:extLst>
      <p:ext uri="{BB962C8B-B14F-4D97-AF65-F5344CB8AC3E}">
        <p14:creationId xmlns:p14="http://schemas.microsoft.com/office/powerpoint/2010/main" val="2415381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Validity of the hybrid method(Fletcher et al., SPR, 2011)</a:t>
            </a:r>
            <a:endParaRPr lang="en-US" sz="2800" dirty="0"/>
          </a:p>
        </p:txBody>
      </p:sp>
      <p:sp>
        <p:nvSpPr>
          <p:cNvPr id="3" name="Rectangle 2"/>
          <p:cNvSpPr/>
          <p:nvPr/>
        </p:nvSpPr>
        <p:spPr>
          <a:xfrm>
            <a:off x="4438790" y="3244334"/>
            <a:ext cx="266420" cy="369332"/>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Tahoma" charset="0"/>
              </a:rPr>
              <a:t> </a:t>
            </a:r>
            <a:endParaRPr lang="en-US" sz="2400" dirty="0">
              <a:solidFill>
                <a:srgbClr val="000000"/>
              </a:solidFill>
              <a:latin typeface="Tahoma" charset="0"/>
            </a:endParaRPr>
          </a:p>
        </p:txBody>
      </p:sp>
      <p:pic>
        <p:nvPicPr>
          <p:cNvPr id="4" name="Picture 3" descr="plot.JPG"/>
          <p:cNvPicPr>
            <a:picLocks noChangeAspect="1"/>
          </p:cNvPicPr>
          <p:nvPr/>
        </p:nvPicPr>
        <p:blipFill>
          <a:blip r:embed="rId2" cstate="print"/>
          <a:stretch>
            <a:fillRect/>
          </a:stretch>
        </p:blipFill>
        <p:spPr>
          <a:xfrm>
            <a:off x="914400" y="1737360"/>
            <a:ext cx="6850353" cy="5120640"/>
          </a:xfrm>
          <a:prstGeom prst="rect">
            <a:avLst/>
          </a:prstGeom>
        </p:spPr>
      </p:pic>
    </p:spTree>
    <p:extLst>
      <p:ext uri="{BB962C8B-B14F-4D97-AF65-F5344CB8AC3E}">
        <p14:creationId xmlns:p14="http://schemas.microsoft.com/office/powerpoint/2010/main" val="3416010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Inadequate Responders: Tier 3</a:t>
            </a:r>
            <a:br>
              <a:rPr lang="en-US" sz="3200" dirty="0" smtClean="0"/>
            </a:br>
            <a:r>
              <a:rPr lang="en-US" sz="3200" dirty="0" smtClean="0"/>
              <a:t>(baseline cognitive characteristics)</a:t>
            </a: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132320" cy="4480560"/>
          </a:xfrm>
          <a:prstGeom prst="rect">
            <a:avLst/>
          </a:prstGeom>
          <a:noFill/>
        </p:spPr>
      </p:pic>
    </p:spTree>
    <p:extLst>
      <p:ext uri="{BB962C8B-B14F-4D97-AF65-F5344CB8AC3E}">
        <p14:creationId xmlns:p14="http://schemas.microsoft.com/office/powerpoint/2010/main" val="423924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Adolescents: Tier 2 Cognitive Attributes </a:t>
            </a:r>
            <a:endParaRPr lang="en-US" dirty="0">
              <a:solidFill>
                <a:schemeClr val="accent2"/>
              </a:solidFill>
            </a:endParaRPr>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5096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71600" y="457200"/>
            <a:ext cx="7086600" cy="1143000"/>
          </a:xfrm>
        </p:spPr>
        <p:txBody>
          <a:bodyPr/>
          <a:lstStyle/>
          <a:p>
            <a:r>
              <a:rPr lang="en-US" sz="2800" dirty="0"/>
              <a:t>Grade 1 </a:t>
            </a:r>
            <a:r>
              <a:rPr lang="en-US" sz="2800" dirty="0" smtClean="0"/>
              <a:t>Intervention (pseudoword task)</a:t>
            </a:r>
            <a:endParaRPr lang="en-US" sz="2800" dirty="0"/>
          </a:p>
        </p:txBody>
      </p:sp>
      <p:pic>
        <p:nvPicPr>
          <p:cNvPr id="50179" name="Picture 3" descr="FIGURE4"/>
          <p:cNvPicPr>
            <a:picLocks noGrp="1" noChangeAspect="1" noChangeArrowheads="1"/>
          </p:cNvPicPr>
          <p:nvPr>
            <p:ph sz="half" idx="1"/>
          </p:nvPr>
        </p:nvPicPr>
        <p:blipFill>
          <a:blip r:embed="rId2" cstate="print"/>
          <a:srcRect/>
          <a:stretch>
            <a:fillRect/>
          </a:stretch>
        </p:blipFill>
        <p:spPr>
          <a:xfrm>
            <a:off x="609600" y="1524000"/>
            <a:ext cx="4368800" cy="5341938"/>
          </a:xfrm>
          <a:noFill/>
          <a:ln/>
        </p:spPr>
      </p:pic>
      <p:sp>
        <p:nvSpPr>
          <p:cNvPr id="50180" name="Rectangle 4"/>
          <p:cNvSpPr>
            <a:spLocks noGrp="1" noChangeArrowheads="1"/>
          </p:cNvSpPr>
          <p:nvPr>
            <p:ph sz="half" idx="2"/>
          </p:nvPr>
        </p:nvSpPr>
        <p:spPr/>
        <p:txBody>
          <a:bodyPr/>
          <a:lstStyle/>
          <a:p>
            <a:r>
              <a:rPr lang="en-US" sz="3600" dirty="0"/>
              <a:t>Simos et al (Neuropsychology, </a:t>
            </a:r>
            <a:r>
              <a:rPr lang="en-US" sz="3600" dirty="0" smtClean="0"/>
              <a:t>2005)- </a:t>
            </a:r>
            <a:r>
              <a:rPr lang="en-US" sz="3600" dirty="0"/>
              <a:t>after Grade 1 intervention in Mathes et al. (RRQ, 2005)</a:t>
            </a:r>
          </a:p>
        </p:txBody>
      </p:sp>
    </p:spTree>
    <p:extLst>
      <p:ext uri="{BB962C8B-B14F-4D97-AF65-F5344CB8AC3E}">
        <p14:creationId xmlns:p14="http://schemas.microsoft.com/office/powerpoint/2010/main" val="1506677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Baseline MEG Patterns for Adolescent Adequate and Inadequate Responders Rezaie et al., 2011</a:t>
            </a:r>
            <a:endParaRPr lang="en-US" sz="2800" dirty="0"/>
          </a:p>
        </p:txBody>
      </p:sp>
      <p:pic>
        <p:nvPicPr>
          <p:cNvPr id="4" name="Content Placeholder 3" descr="Figure2 (2).GIF"/>
          <p:cNvPicPr>
            <a:picLocks noGrp="1" noChangeAspect="1"/>
          </p:cNvPicPr>
          <p:nvPr>
            <p:ph idx="1"/>
          </p:nvPr>
        </p:nvPicPr>
        <p:blipFill>
          <a:blip r:embed="rId3" cstate="print"/>
          <a:stretch>
            <a:fillRect/>
          </a:stretch>
        </p:blipFill>
        <p:spPr>
          <a:xfrm>
            <a:off x="1799366" y="1981200"/>
            <a:ext cx="5545267" cy="4114800"/>
          </a:xfrm>
        </p:spPr>
      </p:pic>
    </p:spTree>
    <p:extLst>
      <p:ext uri="{BB962C8B-B14F-4D97-AF65-F5344CB8AC3E}">
        <p14:creationId xmlns:p14="http://schemas.microsoft.com/office/powerpoint/2010/main" val="1447787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086600" cy="1143000"/>
          </a:xfrm>
        </p:spPr>
        <p:txBody>
          <a:bodyPr/>
          <a:lstStyle/>
          <a:p>
            <a:pPr algn="ctr"/>
            <a:r>
              <a:rPr lang="en-US" sz="3200" dirty="0"/>
              <a:t>Reliability of the Hybrid Method</a:t>
            </a:r>
          </a:p>
        </p:txBody>
      </p:sp>
      <p:sp>
        <p:nvSpPr>
          <p:cNvPr id="3" name="Content Placeholder 2"/>
          <p:cNvSpPr>
            <a:spLocks noGrp="1"/>
          </p:cNvSpPr>
          <p:nvPr>
            <p:ph idx="1"/>
          </p:nvPr>
        </p:nvSpPr>
        <p:spPr>
          <a:xfrm>
            <a:off x="609600" y="1295400"/>
            <a:ext cx="7772400" cy="4114800"/>
          </a:xfrm>
        </p:spPr>
        <p:txBody>
          <a:bodyPr/>
          <a:lstStyle/>
          <a:p>
            <a:r>
              <a:rPr lang="en-US" sz="2400" dirty="0" smtClean="0"/>
              <a:t>If approach is to take a single assessment and set a cut point, identification of individual students will still be inadequately reliable</a:t>
            </a:r>
          </a:p>
          <a:p>
            <a:r>
              <a:rPr lang="en-US" sz="2400" dirty="0" smtClean="0"/>
              <a:t>Attributes of LD (low achievement, inadequate instructional response) are dimensional (continua)</a:t>
            </a:r>
          </a:p>
          <a:p>
            <a:r>
              <a:rPr lang="en-US" sz="2400" dirty="0" smtClean="0"/>
              <a:t>Difficult to assess people in relation to set cut point</a:t>
            </a:r>
          </a:p>
          <a:p>
            <a:r>
              <a:rPr lang="en-US" sz="2400" dirty="0" smtClean="0"/>
              <a:t>May be improved if multiple criteria are used and confidence intervals</a:t>
            </a:r>
          </a:p>
          <a:p>
            <a:r>
              <a:rPr lang="en-US" sz="2400" dirty="0" smtClean="0"/>
              <a:t>How many resources should be devoted to finding the right student? Treat, then test</a:t>
            </a:r>
            <a:endParaRPr lang="en-US" sz="2400" dirty="0"/>
          </a:p>
        </p:txBody>
      </p:sp>
    </p:spTree>
    <p:extLst>
      <p:ext uri="{BB962C8B-B14F-4D97-AF65-F5344CB8AC3E}">
        <p14:creationId xmlns:p14="http://schemas.microsoft.com/office/powerpoint/2010/main" val="5760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Simulation of Agreement (10,000 Cases)</a:t>
            </a:r>
            <a:endParaRPr lang="en-US" sz="2400" dirty="0"/>
          </a:p>
        </p:txBody>
      </p:sp>
      <p:sp>
        <p:nvSpPr>
          <p:cNvPr id="3" name="Content Placeholder 2"/>
          <p:cNvSpPr>
            <a:spLocks noGrp="1"/>
          </p:cNvSpPr>
          <p:nvPr>
            <p:ph idx="1"/>
          </p:nvPr>
        </p:nvSpPr>
        <p:spPr>
          <a:xfrm>
            <a:off x="685800" y="1676400"/>
            <a:ext cx="7772400" cy="4114800"/>
          </a:xfrm>
        </p:spPr>
        <p:txBody>
          <a:bodyPr/>
          <a:lstStyle/>
          <a:p>
            <a:r>
              <a:rPr lang="en-US" sz="2400" dirty="0" smtClean="0"/>
              <a:t>Consider WJIII Basic and TOWRE composite in Fletcher et al. (2011); r = .88 (.94 if corrected for unreliability). Set cut points at 25</a:t>
            </a:r>
            <a:r>
              <a:rPr lang="en-US" sz="2400" baseline="30000" dirty="0" smtClean="0"/>
              <a:t>th</a:t>
            </a:r>
            <a:r>
              <a:rPr lang="en-US" sz="2400" dirty="0" smtClean="0"/>
              <a:t> %tile: agreement (k) = .76</a:t>
            </a:r>
          </a:p>
          <a:p>
            <a:r>
              <a:rPr lang="en-US" sz="2400" dirty="0" smtClean="0"/>
              <a:t>If correlation = 1.0, k = 1.0</a:t>
            </a:r>
          </a:p>
          <a:p>
            <a:r>
              <a:rPr lang="en-US" sz="2400" dirty="0" smtClean="0"/>
              <a:t>50</a:t>
            </a:r>
            <a:r>
              <a:rPr lang="en-US" sz="2400" baseline="30000" dirty="0" smtClean="0"/>
              <a:t>th</a:t>
            </a:r>
            <a:r>
              <a:rPr lang="en-US" sz="2400" dirty="0" smtClean="0"/>
              <a:t> %tile, k = .77; 10</a:t>
            </a:r>
            <a:r>
              <a:rPr lang="en-US" sz="2400" baseline="30000" dirty="0" smtClean="0"/>
              <a:t>th</a:t>
            </a:r>
            <a:r>
              <a:rPr lang="en-US" sz="2400" dirty="0" smtClean="0"/>
              <a:t>%, k = .71</a:t>
            </a:r>
          </a:p>
          <a:p>
            <a:r>
              <a:rPr lang="en-US" sz="2400" dirty="0" smtClean="0"/>
              <a:t>If actual reliability (&lt;.90), k =.76</a:t>
            </a:r>
          </a:p>
          <a:p>
            <a:r>
              <a:rPr lang="en-US" sz="2400" dirty="0" smtClean="0"/>
              <a:t>Adjust for normative differences (sample mean above normative mean for WJ and below on TOWRE, k = .39</a:t>
            </a:r>
          </a:p>
          <a:p>
            <a:r>
              <a:rPr lang="en-US" sz="2400" dirty="0" smtClean="0"/>
              <a:t>Sample size of 257, k = .27-.51</a:t>
            </a:r>
            <a:endParaRPr lang="en-US" sz="2400" dirty="0"/>
          </a:p>
        </p:txBody>
      </p:sp>
    </p:spTree>
    <p:extLst>
      <p:ext uri="{BB962C8B-B14F-4D97-AF65-F5344CB8AC3E}">
        <p14:creationId xmlns:p14="http://schemas.microsoft.com/office/powerpoint/2010/main" val="3981880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Agreement</a:t>
            </a:r>
            <a:endParaRPr lang="en-US" dirty="0"/>
          </a:p>
        </p:txBody>
      </p:sp>
      <p:sp>
        <p:nvSpPr>
          <p:cNvPr id="3" name="Content Placeholder 2"/>
          <p:cNvSpPr>
            <a:spLocks noGrp="1"/>
          </p:cNvSpPr>
          <p:nvPr>
            <p:ph idx="1"/>
          </p:nvPr>
        </p:nvSpPr>
        <p:spPr/>
        <p:txBody>
          <a:bodyPr/>
          <a:lstStyle/>
          <a:p>
            <a:r>
              <a:rPr lang="en-US" sz="2800" dirty="0" smtClean="0"/>
              <a:t>WJ-TOWRE: k =.38</a:t>
            </a:r>
          </a:p>
          <a:p>
            <a:r>
              <a:rPr lang="en-US" sz="2800" dirty="0" smtClean="0"/>
              <a:t>WJ-CBM benchmark: k = .25</a:t>
            </a:r>
          </a:p>
          <a:p>
            <a:r>
              <a:rPr lang="en-US" sz="2800" dirty="0" smtClean="0"/>
              <a:t>CBM benchmark-TOWRE: k = .61</a:t>
            </a:r>
          </a:p>
          <a:p>
            <a:r>
              <a:rPr lang="en-US" sz="2800" dirty="0" smtClean="0"/>
              <a:t>Dual Discrepancy: k = .21 with WJ, .58 with CBM benchmark, .60 with TOWRE </a:t>
            </a:r>
            <a:endParaRPr lang="en-US" sz="2800" dirty="0"/>
          </a:p>
        </p:txBody>
      </p:sp>
    </p:spTree>
    <p:extLst>
      <p:ext uri="{BB962C8B-B14F-4D97-AF65-F5344CB8AC3E}">
        <p14:creationId xmlns:p14="http://schemas.microsoft.com/office/powerpoint/2010/main" val="420865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1371600" y="0"/>
            <a:ext cx="7086600" cy="1752600"/>
          </a:xfrm>
        </p:spPr>
        <p:txBody>
          <a:bodyPr/>
          <a:lstStyle/>
          <a:p>
            <a:r>
              <a:rPr lang="en-US" sz="2800" dirty="0">
                <a:solidFill>
                  <a:schemeClr val="bg1"/>
                </a:solidFill>
              </a:rPr>
              <a:t>What are Learning Disabilities ?</a:t>
            </a:r>
            <a:br>
              <a:rPr lang="en-US" sz="2800" dirty="0">
                <a:solidFill>
                  <a:schemeClr val="bg1"/>
                </a:solidFill>
              </a:rPr>
            </a:br>
            <a:r>
              <a:rPr lang="en-US" sz="2800" dirty="0" smtClean="0">
                <a:solidFill>
                  <a:schemeClr val="bg1"/>
                </a:solidFill>
              </a:rPr>
              <a:t>(how </a:t>
            </a:r>
            <a:r>
              <a:rPr lang="en-US" sz="2800" dirty="0">
                <a:solidFill>
                  <a:schemeClr val="bg1"/>
                </a:solidFill>
              </a:rPr>
              <a:t>do I know one when I see </a:t>
            </a:r>
            <a:r>
              <a:rPr lang="en-US" sz="2800" dirty="0" smtClean="0">
                <a:solidFill>
                  <a:schemeClr val="bg1"/>
                </a:solidFill>
              </a:rPr>
              <a:t>one?)</a:t>
            </a:r>
            <a:endParaRPr lang="en-US" sz="2800" dirty="0">
              <a:solidFill>
                <a:schemeClr val="bg1"/>
              </a:solidFill>
            </a:endParaRPr>
          </a:p>
        </p:txBody>
      </p:sp>
      <p:sp>
        <p:nvSpPr>
          <p:cNvPr id="435203" name="Rectangle 3"/>
          <p:cNvSpPr>
            <a:spLocks noGrp="1" noChangeArrowheads="1"/>
          </p:cNvSpPr>
          <p:nvPr>
            <p:ph type="body" idx="1"/>
          </p:nvPr>
        </p:nvSpPr>
        <p:spPr>
          <a:xfrm>
            <a:off x="609600" y="1600200"/>
            <a:ext cx="7772400" cy="4267200"/>
          </a:xfrm>
        </p:spPr>
        <p:txBody>
          <a:bodyPr/>
          <a:lstStyle/>
          <a:p>
            <a:pPr>
              <a:lnSpc>
                <a:spcPct val="90000"/>
              </a:lnSpc>
            </a:pPr>
            <a:r>
              <a:rPr lang="en-US" sz="3200" dirty="0"/>
              <a:t>All disabilities have biological and social realities that vary with “disorder” and “person”</a:t>
            </a:r>
          </a:p>
          <a:p>
            <a:pPr>
              <a:lnSpc>
                <a:spcPct val="90000"/>
              </a:lnSpc>
            </a:pPr>
            <a:r>
              <a:rPr lang="en-US" sz="3200" dirty="0"/>
              <a:t>Learning disabilities are dimensional- variation on normal development</a:t>
            </a:r>
          </a:p>
          <a:p>
            <a:pPr>
              <a:lnSpc>
                <a:spcPct val="90000"/>
              </a:lnSpc>
            </a:pPr>
            <a:r>
              <a:rPr lang="en-US" sz="3200" dirty="0"/>
              <a:t>Model is obesity or hypertension, not measles and </a:t>
            </a:r>
            <a:r>
              <a:rPr lang="en-US" sz="3200" dirty="0" smtClean="0"/>
              <a:t>mumps</a:t>
            </a:r>
          </a:p>
          <a:p>
            <a:pPr>
              <a:lnSpc>
                <a:spcPct val="90000"/>
              </a:lnSpc>
            </a:pPr>
            <a:r>
              <a:rPr lang="en-US" sz="3200" dirty="0" smtClean="0"/>
              <a:t>“Disability” is a two pronged determination</a:t>
            </a:r>
            <a:endParaRPr lang="en-US" sz="3200" dirty="0"/>
          </a:p>
        </p:txBody>
      </p:sp>
    </p:spTree>
    <p:extLst>
      <p:ext uri="{BB962C8B-B14F-4D97-AF65-F5344CB8AC3E}">
        <p14:creationId xmlns:p14="http://schemas.microsoft.com/office/powerpoint/2010/main" val="3022058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Coverage </a:t>
            </a:r>
            <a:endParaRPr lang="en-US" dirty="0"/>
          </a:p>
        </p:txBody>
      </p:sp>
      <p:sp>
        <p:nvSpPr>
          <p:cNvPr id="3" name="Content Placeholder 2"/>
          <p:cNvSpPr>
            <a:spLocks noGrp="1"/>
          </p:cNvSpPr>
          <p:nvPr>
            <p:ph idx="1"/>
          </p:nvPr>
        </p:nvSpPr>
        <p:spPr>
          <a:xfrm>
            <a:off x="685800" y="1676400"/>
            <a:ext cx="7772400" cy="4419600"/>
          </a:xfrm>
        </p:spPr>
        <p:txBody>
          <a:bodyPr/>
          <a:lstStyle/>
          <a:p>
            <a:r>
              <a:rPr lang="en-US" dirty="0" smtClean="0"/>
              <a:t>Consider 104 inadequate responders as pool to be detected. How many not detected by each indicator?</a:t>
            </a:r>
          </a:p>
          <a:p>
            <a:r>
              <a:rPr lang="en-US" dirty="0" smtClean="0"/>
              <a:t>WJ: .72</a:t>
            </a:r>
          </a:p>
          <a:p>
            <a:r>
              <a:rPr lang="en-US" dirty="0" smtClean="0"/>
              <a:t>TOWRE: .14</a:t>
            </a:r>
          </a:p>
          <a:p>
            <a:r>
              <a:rPr lang="en-US" dirty="0" smtClean="0"/>
              <a:t>CBM benchmark: .30.</a:t>
            </a:r>
          </a:p>
          <a:p>
            <a:r>
              <a:rPr lang="en-US" dirty="0" smtClean="0"/>
              <a:t>Dual Discrepancy: .11 (but increases pool to 134, adding 29 inadequate responders and 1 typical  (i.e., higher achievers)</a:t>
            </a:r>
          </a:p>
          <a:p>
            <a:endParaRPr lang="en-US" dirty="0"/>
          </a:p>
        </p:txBody>
      </p:sp>
    </p:spTree>
    <p:extLst>
      <p:ext uri="{BB962C8B-B14F-4D97-AF65-F5344CB8AC3E}">
        <p14:creationId xmlns:p14="http://schemas.microsoft.com/office/powerpoint/2010/main" val="249396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Multiple Criteria</a:t>
            </a:r>
            <a:endParaRPr lang="en-US" dirty="0"/>
          </a:p>
        </p:txBody>
      </p:sp>
      <p:sp>
        <p:nvSpPr>
          <p:cNvPr id="3" name="Content Placeholder 2"/>
          <p:cNvSpPr>
            <a:spLocks noGrp="1"/>
          </p:cNvSpPr>
          <p:nvPr>
            <p:ph idx="1"/>
          </p:nvPr>
        </p:nvSpPr>
        <p:spPr>
          <a:xfrm>
            <a:off x="685800" y="1574800"/>
            <a:ext cx="7772400" cy="4521200"/>
          </a:xfrm>
        </p:spPr>
        <p:txBody>
          <a:bodyPr/>
          <a:lstStyle/>
          <a:p>
            <a:r>
              <a:rPr lang="en-US" sz="2400" dirty="0" smtClean="0"/>
              <a:t>CBM benchmark alone identified 14 children with reading scores on TOWRE, WJ, and other tests well above the average range (false positives?); this number increased dramatically with dual discrepancy</a:t>
            </a:r>
          </a:p>
          <a:p>
            <a:r>
              <a:rPr lang="en-US" sz="2400" dirty="0" smtClean="0"/>
              <a:t>TOWRE and CBM benchmark agreed on 90/104 children, excluding those only identified by CBM or the 30 added by dual discrepancy (about 5’ of assessment time)</a:t>
            </a:r>
          </a:p>
          <a:p>
            <a:r>
              <a:rPr lang="en-US" sz="2400" dirty="0" smtClean="0"/>
              <a:t>Think about a pool; use multiple assessments; prioritize Type II over Type I errors (i.e., set the cut point high). </a:t>
            </a:r>
          </a:p>
          <a:p>
            <a:endParaRPr lang="en-US" dirty="0"/>
          </a:p>
        </p:txBody>
      </p:sp>
    </p:spTree>
    <p:extLst>
      <p:ext uri="{BB962C8B-B14F-4D97-AF65-F5344CB8AC3E}">
        <p14:creationId xmlns:p14="http://schemas.microsoft.com/office/powerpoint/2010/main" val="3098093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sz="4000" dirty="0" smtClean="0"/>
              <a:t>Identification issues are universal across methods</a:t>
            </a:r>
            <a:endParaRPr lang="en-US" sz="4000" dirty="0"/>
          </a:p>
        </p:txBody>
      </p:sp>
      <p:sp>
        <p:nvSpPr>
          <p:cNvPr id="370691" name="Rectangle 3"/>
          <p:cNvSpPr>
            <a:spLocks noGrp="1" noChangeArrowheads="1"/>
          </p:cNvSpPr>
          <p:nvPr>
            <p:ph type="body" idx="1"/>
          </p:nvPr>
        </p:nvSpPr>
        <p:spPr>
          <a:xfrm>
            <a:off x="685800" y="1828800"/>
            <a:ext cx="7772400" cy="4267200"/>
          </a:xfrm>
        </p:spPr>
        <p:txBody>
          <a:bodyPr/>
          <a:lstStyle/>
          <a:p>
            <a:pPr>
              <a:lnSpc>
                <a:spcPct val="80000"/>
              </a:lnSpc>
            </a:pPr>
            <a:r>
              <a:rPr lang="en-US" sz="2400" dirty="0" smtClean="0"/>
              <a:t>No qualitative markers of LD (dimensional disorder</a:t>
            </a:r>
          </a:p>
          <a:p>
            <a:pPr>
              <a:lnSpc>
                <a:spcPct val="80000"/>
              </a:lnSpc>
            </a:pPr>
            <a:r>
              <a:rPr lang="en-US" sz="2400" dirty="0" smtClean="0"/>
              <a:t>Measurement error (why do we persist with rigid cut points?</a:t>
            </a:r>
          </a:p>
          <a:p>
            <a:pPr>
              <a:lnSpc>
                <a:spcPct val="80000"/>
              </a:lnSpc>
            </a:pPr>
            <a:r>
              <a:rPr lang="en-US" sz="2400" dirty="0" smtClean="0"/>
              <a:t>Instructional response may be a continuum; no qualitative markers of inadequate responders</a:t>
            </a:r>
          </a:p>
          <a:p>
            <a:pPr>
              <a:lnSpc>
                <a:spcPct val="80000"/>
              </a:lnSpc>
            </a:pPr>
            <a:r>
              <a:rPr lang="en-US" sz="2400" dirty="0" smtClean="0"/>
              <a:t>Specific issues in RTI are more than cut points and don’t equate to the adequacy of the measurement of instructional response</a:t>
            </a:r>
          </a:p>
          <a:p>
            <a:pPr>
              <a:lnSpc>
                <a:spcPct val="80000"/>
              </a:lnSpc>
            </a:pPr>
            <a:r>
              <a:rPr lang="en-US" sz="2400" dirty="0" smtClean="0">
                <a:solidFill>
                  <a:schemeClr val="bg1"/>
                </a:solidFill>
              </a:rPr>
              <a:t>How does the field move to informed decision making using multiple criteria and stop relying on psychometric methods?</a:t>
            </a:r>
          </a:p>
          <a:p>
            <a:pPr>
              <a:lnSpc>
                <a:spcPct val="80000"/>
              </a:lnSpc>
              <a:buFontTx/>
              <a:buNone/>
            </a:pPr>
            <a:endParaRPr lang="en-US" i="1" dirty="0">
              <a:solidFill>
                <a:schemeClr val="accent2"/>
              </a:solidFill>
            </a:endParaRPr>
          </a:p>
          <a:p>
            <a:pPr>
              <a:lnSpc>
                <a:spcPct val="80000"/>
              </a:lnSpc>
            </a:pPr>
            <a:endParaRPr lang="en-US" dirty="0"/>
          </a:p>
        </p:txBody>
      </p:sp>
    </p:spTree>
    <p:extLst>
      <p:ext uri="{BB962C8B-B14F-4D97-AF65-F5344CB8AC3E}">
        <p14:creationId xmlns:p14="http://schemas.microsoft.com/office/powerpoint/2010/main" val="2624880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086600" cy="1143000"/>
          </a:xfrm>
        </p:spPr>
        <p:txBody>
          <a:bodyPr/>
          <a:lstStyle/>
          <a:p>
            <a:pPr algn="ctr"/>
            <a:r>
              <a:rPr lang="en-US" sz="2400" dirty="0" smtClean="0"/>
              <a:t>Can We “Psychometrize” Individual Identifications of LD? Not a </a:t>
            </a:r>
            <a:r>
              <a:rPr lang="en-US" sz="2400" dirty="0"/>
              <a:t>N</a:t>
            </a:r>
            <a:r>
              <a:rPr lang="en-US" sz="2400" dirty="0" smtClean="0"/>
              <a:t>ew Question!</a:t>
            </a:r>
            <a:endParaRPr lang="en-US" sz="2400" dirty="0"/>
          </a:p>
        </p:txBody>
      </p:sp>
      <p:sp>
        <p:nvSpPr>
          <p:cNvPr id="3" name="Content Placeholder 2"/>
          <p:cNvSpPr>
            <a:spLocks noGrp="1"/>
          </p:cNvSpPr>
          <p:nvPr>
            <p:ph idx="1"/>
          </p:nvPr>
        </p:nvSpPr>
        <p:spPr>
          <a:xfrm>
            <a:off x="685800" y="1447800"/>
            <a:ext cx="7772400" cy="4114800"/>
          </a:xfrm>
        </p:spPr>
        <p:txBody>
          <a:bodyPr/>
          <a:lstStyle/>
          <a:p>
            <a:pPr marL="0" indent="0">
              <a:buNone/>
            </a:pPr>
            <a:r>
              <a:rPr lang="en-US" sz="2400" dirty="0" smtClean="0"/>
              <a:t>“</a:t>
            </a:r>
            <a:r>
              <a:rPr lang="en-US" sz="2200" dirty="0" smtClean="0"/>
              <a:t>Even though the psychometric difficulties may never be completely resolved, classification systems should at least be based on a coherent psychology of helping…there is no shortage of children who experience problems…Assessments and classifications can be guided by principles of intervention design with expected errors of judgment and measurement partially moderated through a recursive {sequential} system of recursive and empirical practices… (Macmann et al., 1988, p. 146)</a:t>
            </a:r>
          </a:p>
          <a:p>
            <a:pPr marL="0" indent="0">
              <a:buNone/>
            </a:pPr>
            <a:r>
              <a:rPr lang="en-US" sz="2200" dirty="0" smtClean="0"/>
              <a:t>“The real dilemma may be that procedures no more technically adequate than {formula-based procedures} are in wide use today. One wonders if a technically adequate solution to the problem of LD identification exists” </a:t>
            </a:r>
            <a:r>
              <a:rPr lang="en-US" sz="2000" dirty="0" smtClean="0"/>
              <a:t>(Danielson &amp; Bauer, 1978, p. 175) </a:t>
            </a:r>
            <a:endParaRPr lang="en-US" sz="2000" dirty="0"/>
          </a:p>
        </p:txBody>
      </p:sp>
    </p:spTree>
    <p:extLst>
      <p:ext uri="{BB962C8B-B14F-4D97-AF65-F5344CB8AC3E}">
        <p14:creationId xmlns:p14="http://schemas.microsoft.com/office/powerpoint/2010/main" val="60849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dirty="0"/>
              <a:t>Learning Disabilities is </a:t>
            </a:r>
            <a:r>
              <a:rPr lang="en-US" sz="3600" dirty="0" smtClean="0"/>
              <a:t>a Hypothetical </a:t>
            </a:r>
            <a:r>
              <a:rPr lang="en-US" sz="3600" dirty="0"/>
              <a:t>Construct</a:t>
            </a:r>
          </a:p>
        </p:txBody>
      </p:sp>
      <p:sp>
        <p:nvSpPr>
          <p:cNvPr id="6147" name="Rectangle 3"/>
          <p:cNvSpPr>
            <a:spLocks noGrp="1" noChangeArrowheads="1"/>
          </p:cNvSpPr>
          <p:nvPr>
            <p:ph type="body" idx="1"/>
          </p:nvPr>
        </p:nvSpPr>
        <p:spPr>
          <a:xfrm>
            <a:off x="685800" y="1752600"/>
            <a:ext cx="7772400" cy="4114800"/>
          </a:xfrm>
        </p:spPr>
        <p:txBody>
          <a:bodyPr/>
          <a:lstStyle/>
          <a:p>
            <a:pPr>
              <a:lnSpc>
                <a:spcPct val="90000"/>
              </a:lnSpc>
            </a:pPr>
            <a:r>
              <a:rPr lang="en-US" sz="2700" dirty="0"/>
              <a:t>Essential aspect of construct is </a:t>
            </a:r>
            <a:r>
              <a:rPr lang="en-US" sz="2700" dirty="0">
                <a:solidFill>
                  <a:schemeClr val="bg1"/>
                </a:solidFill>
              </a:rPr>
              <a:t>“</a:t>
            </a:r>
            <a:r>
              <a:rPr lang="en-US" sz="2700" dirty="0">
                <a:solidFill>
                  <a:srgbClr val="FF0000"/>
                </a:solidFill>
              </a:rPr>
              <a:t>unexpected</a:t>
            </a:r>
            <a:r>
              <a:rPr lang="en-US" sz="2700" dirty="0">
                <a:solidFill>
                  <a:schemeClr val="bg1"/>
                </a:solidFill>
              </a:rPr>
              <a:t> underachievement” </a:t>
            </a:r>
          </a:p>
          <a:p>
            <a:pPr>
              <a:lnSpc>
                <a:spcPct val="90000"/>
              </a:lnSpc>
            </a:pPr>
            <a:r>
              <a:rPr lang="en-US" sz="2700" dirty="0"/>
              <a:t>Constructs do not exist independently of how they are measured; all measures are imperfect indicators of constructs (latent variables)</a:t>
            </a:r>
          </a:p>
          <a:p>
            <a:pPr>
              <a:lnSpc>
                <a:spcPct val="90000"/>
              </a:lnSpc>
            </a:pPr>
            <a:r>
              <a:rPr lang="en-US" sz="2700" dirty="0"/>
              <a:t>Measurement depends on definition</a:t>
            </a:r>
          </a:p>
          <a:p>
            <a:pPr>
              <a:lnSpc>
                <a:spcPct val="90000"/>
              </a:lnSpc>
            </a:pPr>
            <a:r>
              <a:rPr lang="en-US" sz="2700" dirty="0"/>
              <a:t>Definitions </a:t>
            </a:r>
            <a:r>
              <a:rPr lang="en-US" sz="2700" dirty="0" smtClean="0"/>
              <a:t>and </a:t>
            </a:r>
            <a:r>
              <a:rPr lang="en-US" sz="2700" dirty="0"/>
              <a:t>identification criteria derive from classifications</a:t>
            </a:r>
          </a:p>
          <a:p>
            <a:pPr>
              <a:lnSpc>
                <a:spcPct val="90000"/>
              </a:lnSpc>
            </a:pPr>
            <a:r>
              <a:rPr lang="en-US" sz="2700" dirty="0" smtClean="0"/>
              <a:t>Classifications reflect conceptual models</a:t>
            </a:r>
            <a:endParaRPr lang="en-US" sz="2700" dirty="0"/>
          </a:p>
        </p:txBody>
      </p:sp>
    </p:spTree>
    <p:extLst>
      <p:ext uri="{BB962C8B-B14F-4D97-AF65-F5344CB8AC3E}">
        <p14:creationId xmlns:p14="http://schemas.microsoft.com/office/powerpoint/2010/main" val="171798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086600" cy="1143000"/>
          </a:xfrm>
        </p:spPr>
        <p:txBody>
          <a:bodyPr/>
          <a:lstStyle/>
          <a:p>
            <a:r>
              <a:rPr lang="en-US" sz="2800" dirty="0" smtClean="0"/>
              <a:t>How LD is Identified and Treated Depends on the Conceptual Model</a:t>
            </a:r>
            <a:endParaRPr lang="en-US" sz="2800" dirty="0"/>
          </a:p>
        </p:txBody>
      </p:sp>
      <p:sp>
        <p:nvSpPr>
          <p:cNvPr id="3" name="Content Placeholder 2"/>
          <p:cNvSpPr>
            <a:spLocks noGrp="1"/>
          </p:cNvSpPr>
          <p:nvPr>
            <p:ph idx="1"/>
          </p:nvPr>
        </p:nvSpPr>
        <p:spPr>
          <a:xfrm>
            <a:off x="685800" y="1524000"/>
            <a:ext cx="7772400" cy="4114800"/>
          </a:xfrm>
        </p:spPr>
        <p:txBody>
          <a:bodyPr/>
          <a:lstStyle/>
          <a:p>
            <a:r>
              <a:rPr lang="en-US" sz="2700" dirty="0" smtClean="0"/>
              <a:t>Neurological: </a:t>
            </a:r>
            <a:r>
              <a:rPr lang="en-US" sz="2700" i="1" dirty="0" smtClean="0"/>
              <a:t>“Disorder of constitutional origin”’: </a:t>
            </a:r>
            <a:r>
              <a:rPr lang="en-US" sz="2700" i="1" dirty="0"/>
              <a:t>s</a:t>
            </a:r>
            <a:r>
              <a:rPr lang="en-US" sz="2700" i="1" dirty="0" smtClean="0"/>
              <a:t>pecial signs</a:t>
            </a:r>
          </a:p>
          <a:p>
            <a:r>
              <a:rPr lang="en-US" sz="2700" dirty="0" smtClean="0"/>
              <a:t>Cognitive Discrepancy:</a:t>
            </a:r>
          </a:p>
          <a:p>
            <a:pPr lvl="1"/>
            <a:r>
              <a:rPr lang="en-US" sz="2300" dirty="0" smtClean="0"/>
              <a:t>IQ-achievement discrepancy: cognitive discrepancy</a:t>
            </a:r>
          </a:p>
          <a:p>
            <a:pPr lvl="1"/>
            <a:r>
              <a:rPr lang="en-US" dirty="0" smtClean="0"/>
              <a:t>Processing strengths and weaknesses: cognitive discrepancy</a:t>
            </a:r>
          </a:p>
          <a:p>
            <a:r>
              <a:rPr lang="en-US" sz="2700" dirty="0"/>
              <a:t>Instructional </a:t>
            </a:r>
            <a:r>
              <a:rPr lang="en-US" sz="2700" dirty="0" smtClean="0"/>
              <a:t>Discrepancy </a:t>
            </a:r>
          </a:p>
          <a:p>
            <a:pPr lvl="1"/>
            <a:r>
              <a:rPr lang="en-US" sz="2300" dirty="0" smtClean="0"/>
              <a:t>Low achievement: age-based discrepancy</a:t>
            </a:r>
          </a:p>
          <a:p>
            <a:pPr lvl="1"/>
            <a:r>
              <a:rPr lang="en-US" sz="2300" dirty="0" smtClean="0"/>
              <a:t>Instructional response: intractability</a:t>
            </a:r>
          </a:p>
          <a:p>
            <a:endParaRPr lang="en-US" sz="2800" dirty="0" smtClean="0"/>
          </a:p>
        </p:txBody>
      </p:sp>
    </p:spTree>
    <p:extLst>
      <p:ext uri="{BB962C8B-B14F-4D97-AF65-F5344CB8AC3E}">
        <p14:creationId xmlns:p14="http://schemas.microsoft.com/office/powerpoint/2010/main" val="3862268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685800" y="0"/>
            <a:ext cx="7772400" cy="1143000"/>
          </a:xfrm>
        </p:spPr>
        <p:txBody>
          <a:bodyPr/>
          <a:lstStyle/>
          <a:p>
            <a:pPr algn="ctr"/>
            <a:r>
              <a:rPr lang="en-US" sz="3600" dirty="0" smtClean="0">
                <a:latin typeface="Calibri" pitchFamily="34" charset="0"/>
              </a:rPr>
              <a:t/>
            </a:r>
            <a:br>
              <a:rPr lang="en-US" sz="3600" dirty="0" smtClean="0">
                <a:latin typeface="Calibri" pitchFamily="34" charset="0"/>
              </a:rPr>
            </a:br>
            <a:r>
              <a:rPr lang="en-US" sz="3600" dirty="0" smtClean="0">
                <a:latin typeface="Calibri" pitchFamily="34" charset="0"/>
              </a:rPr>
              <a:t>     Federal </a:t>
            </a:r>
            <a:r>
              <a:rPr lang="en-US" sz="3600" dirty="0">
                <a:latin typeface="Calibri" pitchFamily="34" charset="0"/>
              </a:rPr>
              <a:t>Definition of LD (1968</a:t>
            </a:r>
            <a:r>
              <a:rPr lang="en-US" sz="3600" dirty="0" smtClean="0">
                <a:latin typeface="Calibri" pitchFamily="34" charset="0"/>
              </a:rPr>
              <a:t>)   </a:t>
            </a:r>
            <a:endParaRPr lang="en-US" sz="3600" dirty="0">
              <a:latin typeface="Calibri" pitchFamily="34" charset="0"/>
            </a:endParaRPr>
          </a:p>
        </p:txBody>
      </p:sp>
      <p:sp>
        <p:nvSpPr>
          <p:cNvPr id="465923" name="Rectangle 3"/>
          <p:cNvSpPr>
            <a:spLocks noGrp="1" noChangeArrowheads="1"/>
          </p:cNvSpPr>
          <p:nvPr>
            <p:ph type="body" idx="1"/>
          </p:nvPr>
        </p:nvSpPr>
        <p:spPr>
          <a:xfrm>
            <a:off x="0" y="1219200"/>
            <a:ext cx="9144000" cy="5410200"/>
          </a:xfrm>
        </p:spPr>
        <p:txBody>
          <a:bodyPr/>
          <a:lstStyle/>
          <a:p>
            <a:pPr>
              <a:buFontTx/>
              <a:buNone/>
            </a:pPr>
            <a:r>
              <a:rPr lang="en-US" sz="2000" dirty="0"/>
              <a:t>	</a:t>
            </a:r>
            <a:r>
              <a:rPr lang="en-US" sz="2400" dirty="0">
                <a:latin typeface="+mj-lt"/>
              </a:rPr>
              <a:t>The term “specific learning disability” means a disorder in one or more of the basic psychological processes involved in understanding or in using language, spoken or written, </a:t>
            </a:r>
            <a:r>
              <a:rPr lang="en-US" sz="2400" i="1" dirty="0">
                <a:solidFill>
                  <a:schemeClr val="bg1"/>
                </a:solidFill>
                <a:latin typeface="+mj-lt"/>
              </a:rPr>
              <a:t>which may manifest itself in an imperfect ability to listen, speak, read, write, spell, or to do mathematical calculations. </a:t>
            </a:r>
            <a:r>
              <a:rPr lang="en-US" sz="2400" dirty="0">
                <a:solidFill>
                  <a:srgbClr val="FF0000"/>
                </a:solidFill>
                <a:latin typeface="+mj-lt"/>
              </a:rPr>
              <a:t> </a:t>
            </a:r>
            <a:r>
              <a:rPr lang="en-US" sz="2400" dirty="0">
                <a:latin typeface="+mj-lt"/>
              </a:rPr>
              <a:t>The term includes such conditions as perceptual handicaps, brain injury, minimal brain dysfunction, dyslexia, and developmental aphasia.  The term does not include children who have learning disabilities which are primarily the result of visual, hearing, or motor  handicaps, or mental retardation, or emotional disturbance, or of environmental, cultural, or economic disadvantage (USOE, 1968).</a:t>
            </a:r>
          </a:p>
        </p:txBody>
      </p:sp>
    </p:spTree>
    <p:extLst>
      <p:ext uri="{BB962C8B-B14F-4D97-AF65-F5344CB8AC3E}">
        <p14:creationId xmlns:p14="http://schemas.microsoft.com/office/powerpoint/2010/main" val="203831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Learning disabilities Charly"/>
          <p:cNvPicPr>
            <a:picLocks noChangeAspect="1" noChangeArrowheads="1"/>
          </p:cNvPicPr>
          <p:nvPr/>
        </p:nvPicPr>
        <p:blipFill>
          <a:blip r:embed="rId3" cstate="print"/>
          <a:srcRect/>
          <a:stretch>
            <a:fillRect/>
          </a:stretch>
        </p:blipFill>
        <p:spPr bwMode="auto">
          <a:xfrm>
            <a:off x="0" y="1676400"/>
            <a:ext cx="9144000" cy="2655888"/>
          </a:xfrm>
          <a:prstGeom prst="rect">
            <a:avLst/>
          </a:prstGeom>
          <a:noFill/>
          <a:ln w="9525">
            <a:noFill/>
            <a:miter lim="800000"/>
            <a:headEnd/>
            <a:tailEnd/>
          </a:ln>
        </p:spPr>
      </p:pic>
      <p:sp>
        <p:nvSpPr>
          <p:cNvPr id="306179" name="Text Box 3"/>
          <p:cNvSpPr txBox="1">
            <a:spLocks noChangeArrowheads="1"/>
          </p:cNvSpPr>
          <p:nvPr/>
        </p:nvSpPr>
        <p:spPr bwMode="auto">
          <a:xfrm>
            <a:off x="2994025" y="2735263"/>
            <a:ext cx="4168775" cy="366712"/>
          </a:xfrm>
          <a:prstGeom prst="rect">
            <a:avLst/>
          </a:prstGeom>
          <a:noFill/>
          <a:ln w="9525">
            <a:noFill/>
            <a:miter lim="800000"/>
            <a:headEnd/>
            <a:tailEnd/>
          </a:ln>
        </p:spPr>
        <p:txBody>
          <a:bodyPr>
            <a:spAutoFit/>
          </a:bodyPr>
          <a:lstStyle/>
          <a:p>
            <a:pPr fontAlgn="base">
              <a:spcBef>
                <a:spcPct val="50000"/>
              </a:spcBef>
              <a:spcAft>
                <a:spcPct val="0"/>
              </a:spcAft>
            </a:pPr>
            <a:endParaRPr lang="en-US" dirty="0">
              <a:solidFill>
                <a:srgbClr val="000000"/>
              </a:solidFill>
              <a:latin typeface="Arial" charset="0"/>
            </a:endParaRPr>
          </a:p>
        </p:txBody>
      </p:sp>
      <p:sp>
        <p:nvSpPr>
          <p:cNvPr id="306180" name="Text Box 4"/>
          <p:cNvSpPr txBox="1">
            <a:spLocks noChangeArrowheads="1"/>
          </p:cNvSpPr>
          <p:nvPr/>
        </p:nvSpPr>
        <p:spPr bwMode="auto">
          <a:xfrm>
            <a:off x="6934200" y="381000"/>
            <a:ext cx="13716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dirty="0">
                <a:solidFill>
                  <a:srgbClr val="000000"/>
                </a:solidFill>
                <a:latin typeface="Arial" charset="0"/>
              </a:rPr>
              <a:t>FROM “PEANUTS”</a:t>
            </a:r>
          </a:p>
        </p:txBody>
      </p:sp>
      <p:sp>
        <p:nvSpPr>
          <p:cNvPr id="7" name="TextBox 6"/>
          <p:cNvSpPr txBox="1"/>
          <p:nvPr/>
        </p:nvSpPr>
        <p:spPr>
          <a:xfrm>
            <a:off x="1905000" y="457200"/>
            <a:ext cx="6705600" cy="1286506"/>
          </a:xfrm>
          <a:prstGeom prst="rect">
            <a:avLst/>
          </a:prstGeom>
          <a:noFill/>
        </p:spPr>
        <p:txBody>
          <a:bodyPr wrap="square" rtlCol="0">
            <a:spAutoFit/>
          </a:bodyPr>
          <a:lstStyle/>
          <a:p>
            <a:pPr eaLnBrk="0" fontAlgn="base" hangingPunct="0">
              <a:spcBef>
                <a:spcPct val="0"/>
              </a:spcBef>
              <a:spcAft>
                <a:spcPct val="0"/>
              </a:spcAft>
            </a:pPr>
            <a:r>
              <a:rPr lang="en-US" sz="3880" dirty="0">
                <a:solidFill>
                  <a:srgbClr val="FFFFFF"/>
                </a:solidFill>
                <a:latin typeface="Tahoma" charset="0"/>
              </a:rPr>
              <a:t>Is Charlie Brown LD? 1968 View of LD</a:t>
            </a:r>
            <a:endParaRPr lang="en-US" sz="3880" dirty="0">
              <a:solidFill>
                <a:srgbClr val="FFFFFF"/>
              </a:solidFill>
              <a:latin typeface="Tahoma" charset="0"/>
            </a:endParaRPr>
          </a:p>
        </p:txBody>
      </p:sp>
      <p:sp>
        <p:nvSpPr>
          <p:cNvPr id="8" name="TextBox 7"/>
          <p:cNvSpPr txBox="1"/>
          <p:nvPr/>
        </p:nvSpPr>
        <p:spPr>
          <a:xfrm>
            <a:off x="914400" y="4795897"/>
            <a:ext cx="7032209" cy="1569660"/>
          </a:xfrm>
          <a:prstGeom prst="rect">
            <a:avLst/>
          </a:prstGeom>
          <a:noFill/>
        </p:spPr>
        <p:txBody>
          <a:bodyPr wrap="square" rtlCol="0">
            <a:spAutoFit/>
          </a:bodyPr>
          <a:lstStyle/>
          <a:p>
            <a:pPr eaLnBrk="0" fontAlgn="base" hangingPunct="0">
              <a:spcBef>
                <a:spcPct val="0"/>
              </a:spcBef>
              <a:spcAft>
                <a:spcPct val="0"/>
              </a:spcAft>
            </a:pPr>
            <a:r>
              <a:rPr lang="en-US" sz="3200" dirty="0">
                <a:solidFill>
                  <a:srgbClr val="FFFFFF"/>
                </a:solidFill>
                <a:latin typeface="Tahoma" charset="0"/>
              </a:rPr>
              <a:t>What are the signs of LD?  Identify a static, neurobiological disorder in order to intervene</a:t>
            </a:r>
            <a:endParaRPr lang="en-US" sz="3200" dirty="0">
              <a:solidFill>
                <a:srgbClr val="FFFFFF"/>
              </a:solidFill>
              <a:latin typeface="Tahoma" charset="0"/>
            </a:endParaRPr>
          </a:p>
        </p:txBody>
      </p:sp>
    </p:spTree>
    <p:extLst>
      <p:ext uri="{BB962C8B-B14F-4D97-AF65-F5344CB8AC3E}">
        <p14:creationId xmlns:p14="http://schemas.microsoft.com/office/powerpoint/2010/main" val="124044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dirty="0"/>
              <a:t>LD is a Valid Classification</a:t>
            </a:r>
          </a:p>
        </p:txBody>
      </p:sp>
      <p:sp>
        <p:nvSpPr>
          <p:cNvPr id="292867" name="Rectangle 3"/>
          <p:cNvSpPr>
            <a:spLocks noGrp="1" noChangeArrowheads="1"/>
          </p:cNvSpPr>
          <p:nvPr>
            <p:ph type="body" idx="1"/>
          </p:nvPr>
        </p:nvSpPr>
        <p:spPr/>
        <p:txBody>
          <a:bodyPr/>
          <a:lstStyle/>
          <a:p>
            <a:pPr marL="609600" indent="-609600">
              <a:lnSpc>
                <a:spcPct val="90000"/>
              </a:lnSpc>
              <a:buClr>
                <a:schemeClr val="tx1"/>
              </a:buClr>
              <a:buFont typeface="Symbol" pitchFamily="18" charset="2"/>
              <a:buNone/>
            </a:pPr>
            <a:r>
              <a:rPr lang="en-US" sz="2400" i="1" dirty="0"/>
              <a:t>Learning disabilities are real! Stands up across definitional variation (doesn’t help identify individuals)</a:t>
            </a:r>
          </a:p>
          <a:p>
            <a:pPr marL="609600" indent="-609600">
              <a:lnSpc>
                <a:spcPct val="90000"/>
              </a:lnSpc>
              <a:buClr>
                <a:schemeClr val="tx1"/>
              </a:buClr>
              <a:buFont typeface="Symbol" pitchFamily="18" charset="2"/>
              <a:buNone/>
            </a:pPr>
            <a:endParaRPr lang="en-US" sz="2400" dirty="0"/>
          </a:p>
          <a:p>
            <a:pPr marL="609600" indent="-609600">
              <a:lnSpc>
                <a:spcPct val="90000"/>
              </a:lnSpc>
              <a:buClr>
                <a:schemeClr val="tx1"/>
              </a:buClr>
              <a:buFont typeface="Symbol" pitchFamily="18" charset="2"/>
              <a:buNone/>
            </a:pPr>
            <a:r>
              <a:rPr lang="en-US" sz="2400" dirty="0"/>
              <a:t>     </a:t>
            </a:r>
            <a:r>
              <a:rPr lang="en-US" sz="2400" dirty="0">
                <a:solidFill>
                  <a:srgbClr val="FFCC66"/>
                </a:solidFill>
              </a:rPr>
              <a:t>Children and adults with different forms of LD can be reliably and validly differentiated from each other, typical achievers, and other disabilities on cognitive correlates, response to intervention, and neural correlates</a:t>
            </a:r>
          </a:p>
          <a:p>
            <a:pPr marL="609600" indent="-609600">
              <a:lnSpc>
                <a:spcPct val="90000"/>
              </a:lnSpc>
              <a:buClr>
                <a:schemeClr val="tx1"/>
              </a:buClr>
              <a:buFont typeface="Symbol" pitchFamily="18" charset="2"/>
              <a:buNone/>
            </a:pPr>
            <a:endParaRPr lang="en-US" sz="2400" dirty="0">
              <a:solidFill>
                <a:srgbClr val="FFCC66"/>
              </a:solidFill>
            </a:endParaRPr>
          </a:p>
          <a:p>
            <a:pPr marL="609600" indent="-609600">
              <a:lnSpc>
                <a:spcPct val="90000"/>
              </a:lnSpc>
              <a:buClr>
                <a:schemeClr val="tx1"/>
              </a:buClr>
              <a:buFont typeface="Symbol" pitchFamily="18" charset="2"/>
              <a:buNone/>
            </a:pPr>
            <a:r>
              <a:rPr lang="en-US" sz="2400" i="1" dirty="0">
                <a:solidFill>
                  <a:srgbClr val="FF3300"/>
                </a:solidFill>
              </a:rPr>
              <a:t>What happens when we apply these criteria to different classifications?</a:t>
            </a:r>
          </a:p>
          <a:p>
            <a:pPr marL="609600" indent="-609600">
              <a:lnSpc>
                <a:spcPct val="90000"/>
              </a:lnSpc>
              <a:buClr>
                <a:schemeClr val="tx1"/>
              </a:buClr>
            </a:pPr>
            <a:endParaRPr lang="en-US" sz="2400" i="1" dirty="0">
              <a:solidFill>
                <a:srgbClr val="FF3300"/>
              </a:solidFill>
            </a:endParaRPr>
          </a:p>
        </p:txBody>
      </p:sp>
    </p:spTree>
    <p:extLst>
      <p:ext uri="{BB962C8B-B14F-4D97-AF65-F5344CB8AC3E}">
        <p14:creationId xmlns:p14="http://schemas.microsoft.com/office/powerpoint/2010/main" val="401257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2630</Words>
  <Application>Microsoft Office PowerPoint</Application>
  <PresentationFormat>On-screen Show (4:3)</PresentationFormat>
  <Paragraphs>270</Paragraphs>
  <Slides>43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Blank Presentation</vt:lpstr>
      <vt:lpstr>Chart</vt:lpstr>
      <vt:lpstr> Strengths and Weaknesses in Identification Methods for Learning Disabilities: Is Cognitive Assessment Necessary? </vt:lpstr>
      <vt:lpstr>Disclosures</vt:lpstr>
      <vt:lpstr>Objectives</vt:lpstr>
      <vt:lpstr>What are Learning Disabilities ? (how do I know one when I see one?)</vt:lpstr>
      <vt:lpstr>Learning Disabilities is a Hypothetical Construct</vt:lpstr>
      <vt:lpstr>How LD is Identified and Treated Depends on the Conceptual Model</vt:lpstr>
      <vt:lpstr>      Federal Definition of LD (1968)   </vt:lpstr>
      <vt:lpstr>PowerPoint Presentation</vt:lpstr>
      <vt:lpstr>LD is a Valid Classification</vt:lpstr>
      <vt:lpstr>PowerPoint Presentation</vt:lpstr>
      <vt:lpstr>    Federal Regulatory Definition of LD (1977) Was Not Aligned with Research </vt:lpstr>
      <vt:lpstr>What’s Wrong With IQ- Discrepancy?</vt:lpstr>
      <vt:lpstr>PowerPoint Presentation</vt:lpstr>
      <vt:lpstr>Low Achievement method does not address unexpectedness</vt:lpstr>
      <vt:lpstr>PowerPoint Presentation</vt:lpstr>
      <vt:lpstr>Alternative Views: The “Third Method”</vt:lpstr>
      <vt:lpstr>Problems with PSW Approaches</vt:lpstr>
      <vt:lpstr>Simulation of PSW Methods (Stuebing et al., SPR, 2012)</vt:lpstr>
      <vt:lpstr>Of 10,000 assessments:</vt:lpstr>
      <vt:lpstr>Agreement on LD identification between the C/DM and XBA methods at different low achievement cut points (Miciak et al., 2013) </vt:lpstr>
      <vt:lpstr>Miciak et l., 2014</vt:lpstr>
      <vt:lpstr>Two Batteries Varying in Achievement tests</vt:lpstr>
      <vt:lpstr>Results (cut point &lt; 90): Poor Agreement</vt:lpstr>
      <vt:lpstr>Fletcher et al., SPR, 2011</vt:lpstr>
      <vt:lpstr>Criteria for Inadequate Response</vt:lpstr>
      <vt:lpstr>Resultant Groups</vt:lpstr>
      <vt:lpstr>Cognitive Profiles of Inadequate Responders</vt:lpstr>
      <vt:lpstr>What do cognitive assessments add?</vt:lpstr>
      <vt:lpstr>New Alternatives: Response to Instruction (Intervention)</vt:lpstr>
      <vt:lpstr>Misconceptions of RTI</vt:lpstr>
      <vt:lpstr>LD Summit: Hybrid Method (Triangle Approach) to Identification (Bradley et al., 2002)</vt:lpstr>
      <vt:lpstr>Validity of the hybrid method(Fletcher et al., SPR, 2011)</vt:lpstr>
      <vt:lpstr>Inadequate Responders: Tier 3 (baseline cognitive characteristics)</vt:lpstr>
      <vt:lpstr>Adolescents: Tier 2 Cognitive Attributes </vt:lpstr>
      <vt:lpstr>Grade 1 Intervention (pseudoword task)</vt:lpstr>
      <vt:lpstr>Baseline MEG Patterns for Adolescent Adequate and Inadequate Responders Rezaie et al., 2011</vt:lpstr>
      <vt:lpstr>Reliability of the Hybrid Method</vt:lpstr>
      <vt:lpstr>Simulation of Agreement (10,000 Cases)</vt:lpstr>
      <vt:lpstr>Actual Agreement</vt:lpstr>
      <vt:lpstr>Coverage </vt:lpstr>
      <vt:lpstr> Multiple Criteria</vt:lpstr>
      <vt:lpstr>Identification issues are universal across methods</vt:lpstr>
      <vt:lpstr>Can We “Psychometrize” Individual Identifications of LD? Not a New Question!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Disabilities: From Identification to Intervention</dc:title>
  <dc:creator>Fletcher, Jack M.</dc:creator>
  <cp:lastModifiedBy>Fletcher, Jack M.</cp:lastModifiedBy>
  <cp:revision>4</cp:revision>
  <dcterms:created xsi:type="dcterms:W3CDTF">2014-10-01T22:01:03Z</dcterms:created>
  <dcterms:modified xsi:type="dcterms:W3CDTF">2014-10-01T22:31:55Z</dcterms:modified>
</cp:coreProperties>
</file>