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app.xml" ContentType="application/vnd.openxmlformats-officedocument.extended-propertie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notesSlides/notesSlide2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Default Extension="xlsx" ContentType="application/vnd.openxmlformats-officedocument.spreadsheetml.sheet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charts/chart3.xml" ContentType="application/vnd.openxmlformats-officedocument.drawingml.chart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98" r:id="rId1"/>
  </p:sldMasterIdLst>
  <p:notesMasterIdLst>
    <p:notesMasterId r:id="rId16"/>
  </p:notesMasterIdLst>
  <p:handoutMasterIdLst>
    <p:handoutMasterId r:id="rId17"/>
  </p:handoutMasterIdLst>
  <p:sldIdLst>
    <p:sldId id="256" r:id="rId2"/>
    <p:sldId id="600" r:id="rId3"/>
    <p:sldId id="573" r:id="rId4"/>
    <p:sldId id="593" r:id="rId5"/>
    <p:sldId id="595" r:id="rId6"/>
    <p:sldId id="617" r:id="rId7"/>
    <p:sldId id="618" r:id="rId8"/>
    <p:sldId id="619" r:id="rId9"/>
    <p:sldId id="621" r:id="rId10"/>
    <p:sldId id="622" r:id="rId11"/>
    <p:sldId id="624" r:id="rId12"/>
    <p:sldId id="625" r:id="rId13"/>
    <p:sldId id="623" r:id="rId14"/>
    <p:sldId id="596" r:id="rId15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Karen M. Sze, Ph.D." initials="kms" lastIdx="18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clrMru>
    <a:srgbClr val="CCCCFF"/>
    <a:srgbClr val="C0C0C0"/>
    <a:srgbClr val="5F5F5F"/>
    <a:srgbClr val="808080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2135" autoAdjust="0"/>
    <p:restoredTop sz="82494" autoAdjust="0"/>
  </p:normalViewPr>
  <p:slideViewPr>
    <p:cSldViewPr>
      <p:cViewPr>
        <p:scale>
          <a:sx n="70" d="100"/>
          <a:sy n="70" d="100"/>
        </p:scale>
        <p:origin x="-1176" y="-4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54"/>
      </p:cViewPr>
      <p:guideLst>
        <p:guide orient="horz" pos="2924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view3D>
      <c:hPercent val="68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0914512922465209"/>
          <c:y val="0.0209125475285171"/>
          <c:w val="0.58648111332008"/>
          <c:h val="0.720532319391635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CBT</c:v>
                </c:pt>
              </c:strCache>
            </c:strRef>
          </c:tx>
          <c:spPr>
            <a:solidFill>
              <a:srgbClr val="0000FF"/>
            </a:solidFill>
            <a:ln w="10231">
              <a:solidFill>
                <a:schemeClr val="tx1"/>
              </a:solidFill>
              <a:prstDash val="solid"/>
            </a:ln>
          </c:spPr>
          <c:dLbls>
            <c:spPr>
              <a:noFill/>
              <a:ln w="20461">
                <a:noFill/>
              </a:ln>
            </c:spPr>
            <c:txPr>
              <a:bodyPr/>
              <a:lstStyle/>
              <a:p>
                <a:pPr>
                  <a:defRPr sz="1450" b="1" i="0" u="none" strike="noStrike" baseline="0">
                    <a:solidFill>
                      <a:schemeClr val="tx1"/>
                    </a:solidFill>
                    <a:latin typeface="Tahoma"/>
                    <a:ea typeface="Tahoma"/>
                    <a:cs typeface="Tahoma"/>
                  </a:defRPr>
                </a:pPr>
                <a:endParaRPr lang="en-US"/>
              </a:p>
            </c:txPr>
            <c:showVal val="1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Sheet1!$B$2:$B$2</c:f>
              <c:numCache>
                <c:formatCode>General</c:formatCode>
                <c:ptCount val="1"/>
                <c:pt idx="0">
                  <c:v>71.0</c:v>
                </c:pt>
              </c:numCache>
            </c:numRef>
          </c:val>
          <c:shape val="pyramidToMax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Waitlist</c:v>
                </c:pt>
              </c:strCache>
            </c:strRef>
          </c:tx>
          <c:spPr>
            <a:solidFill>
              <a:srgbClr val="FF0000"/>
            </a:solidFill>
            <a:ln w="10231">
              <a:solidFill>
                <a:schemeClr val="tx1"/>
              </a:solidFill>
              <a:prstDash val="solid"/>
            </a:ln>
          </c:spPr>
          <c:dLbls>
            <c:spPr>
              <a:noFill/>
              <a:ln w="20461">
                <a:noFill/>
              </a:ln>
            </c:spPr>
            <c:txPr>
              <a:bodyPr/>
              <a:lstStyle/>
              <a:p>
                <a:pPr>
                  <a:defRPr sz="1450" b="1" i="0" u="none" strike="noStrike" baseline="0">
                    <a:solidFill>
                      <a:schemeClr val="tx1"/>
                    </a:solidFill>
                    <a:latin typeface="Tahoma"/>
                    <a:ea typeface="Tahoma"/>
                    <a:cs typeface="Tahoma"/>
                  </a:defRPr>
                </a:pPr>
                <a:endParaRPr lang="en-US"/>
              </a:p>
            </c:txPr>
            <c:showVal val="1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Sheet1!$B$3:$B$3</c:f>
              <c:numCache>
                <c:formatCode>General</c:formatCode>
                <c:ptCount val="1"/>
                <c:pt idx="0">
                  <c:v>0.0</c:v>
                </c:pt>
              </c:numCache>
            </c:numRef>
          </c:val>
          <c:shape val="pyramid"/>
        </c:ser>
        <c:dLbls>
          <c:showVal val="1"/>
        </c:dLbls>
        <c:gapDepth val="0"/>
        <c:shape val="box"/>
        <c:axId val="477264808"/>
        <c:axId val="463213832"/>
        <c:axId val="0"/>
      </c:bar3DChart>
      <c:catAx>
        <c:axId val="47726480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50" b="1" i="0" u="none" strike="noStrike" baseline="0">
                    <a:solidFill>
                      <a:schemeClr val="tx1"/>
                    </a:solidFill>
                    <a:latin typeface="Tahoma"/>
                    <a:ea typeface="Tahoma"/>
                    <a:cs typeface="Tahoma"/>
                  </a:defRPr>
                </a:pPr>
                <a:r>
                  <a:rPr lang="en-US"/>
                  <a:t>Intervention Group</a:t>
                </a:r>
              </a:p>
            </c:rich>
          </c:tx>
          <c:layout>
            <c:manualLayout>
              <c:xMode val="edge"/>
              <c:yMode val="edge"/>
              <c:x val="0.210735586481113"/>
              <c:y val="0.769961977186312"/>
            </c:manualLayout>
          </c:layout>
          <c:spPr>
            <a:noFill/>
            <a:ln w="20461">
              <a:noFill/>
            </a:ln>
          </c:spPr>
        </c:title>
        <c:numFmt formatCode="General" sourceLinked="1"/>
        <c:tickLblPos val="low"/>
        <c:spPr>
          <a:ln w="255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50" b="1" i="0" u="none" strike="noStrike" baseline="0">
                <a:solidFill>
                  <a:schemeClr val="tx1"/>
                </a:solidFill>
                <a:latin typeface="Tahoma"/>
                <a:ea typeface="Tahoma"/>
                <a:cs typeface="Tahoma"/>
              </a:defRPr>
            </a:pPr>
            <a:endParaRPr lang="en-US"/>
          </a:p>
        </c:txPr>
        <c:crossAx val="463213832"/>
        <c:crosses val="autoZero"/>
        <c:auto val="1"/>
        <c:lblAlgn val="ctr"/>
        <c:lblOffset val="100"/>
        <c:tickLblSkip val="1"/>
        <c:tickMarkSkip val="1"/>
      </c:catAx>
      <c:valAx>
        <c:axId val="463213832"/>
        <c:scaling>
          <c:orientation val="minMax"/>
          <c:max val="100.0"/>
        </c:scaling>
        <c:axPos val="l"/>
        <c:majorGridlines>
          <c:spPr>
            <a:ln w="2558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255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50" b="1" i="0" u="none" strike="noStrike" baseline="0">
                <a:solidFill>
                  <a:schemeClr val="tx1"/>
                </a:solidFill>
                <a:latin typeface="Tahoma"/>
                <a:ea typeface="Tahoma"/>
                <a:cs typeface="Tahoma"/>
              </a:defRPr>
            </a:pPr>
            <a:endParaRPr lang="en-US"/>
          </a:p>
        </c:txPr>
        <c:crossAx val="477264808"/>
        <c:crosses val="autoZero"/>
        <c:crossBetween val="between"/>
      </c:valAx>
      <c:spPr>
        <a:noFill/>
        <a:ln w="20461">
          <a:noFill/>
        </a:ln>
      </c:spPr>
    </c:plotArea>
    <c:legend>
      <c:legendPos val="b"/>
      <c:layout>
        <c:manualLayout>
          <c:xMode val="edge"/>
          <c:yMode val="edge"/>
          <c:x val="0.232604373757455"/>
          <c:y val="0.91254752851711"/>
          <c:w val="0.529821073558648"/>
          <c:h val="0.0836501901140685"/>
        </c:manualLayout>
      </c:layout>
      <c:spPr>
        <a:noFill/>
        <a:ln w="2558">
          <a:solidFill>
            <a:schemeClr val="tx1"/>
          </a:solidFill>
          <a:prstDash val="solid"/>
        </a:ln>
      </c:spPr>
      <c:txPr>
        <a:bodyPr/>
        <a:lstStyle/>
        <a:p>
          <a:pPr>
            <a:defRPr sz="1333" b="1" i="0" u="none" strike="noStrike" baseline="0">
              <a:solidFill>
                <a:schemeClr val="tx1"/>
              </a:solidFill>
              <a:latin typeface="Tahoma"/>
              <a:ea typeface="Tahoma"/>
              <a:cs typeface="Tahoma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450" b="1" i="0" u="none" strike="noStrike" baseline="0">
          <a:solidFill>
            <a:schemeClr val="tx1"/>
          </a:solidFill>
          <a:latin typeface="Tahoma"/>
          <a:ea typeface="Tahoma"/>
          <a:cs typeface="Tahoma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>
        <c:manualLayout>
          <c:layoutTarget val="inner"/>
          <c:xMode val="edge"/>
          <c:yMode val="edge"/>
          <c:x val="0.158259149357072"/>
          <c:y val="0.068259385665529"/>
          <c:w val="0.620178041543027"/>
          <c:h val="0.694539249146758"/>
        </c:manualLayout>
      </c:layout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Immediate Treatment</c:v>
                </c:pt>
              </c:strCache>
            </c:strRef>
          </c:tx>
          <c:spPr>
            <a:ln w="32385">
              <a:solidFill>
                <a:srgbClr val="0000FF"/>
              </a:solidFill>
              <a:prstDash val="solid"/>
            </a:ln>
          </c:spPr>
          <c:marker>
            <c:symbol val="circle"/>
            <c:size val="6"/>
            <c:spPr>
              <a:solidFill>
                <a:srgbClr val="0000FF"/>
              </a:solidFill>
              <a:ln>
                <a:solidFill>
                  <a:srgbClr val="0000FF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</c:marker>
          <c:cat>
            <c:strRef>
              <c:f>Sheet1!$B$1:$C$1</c:f>
              <c:strCache>
                <c:ptCount val="2"/>
                <c:pt idx="0">
                  <c:v>Pre</c:v>
                </c:pt>
                <c:pt idx="1">
                  <c:v>Post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10.0</c:v>
                </c:pt>
                <c:pt idx="1">
                  <c:v>21.0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Waitlist</c:v>
                </c:pt>
              </c:strCache>
            </c:strRef>
          </c:tx>
          <c:spPr>
            <a:ln w="32385">
              <a:solidFill>
                <a:srgbClr val="FF0000"/>
              </a:solidFill>
              <a:prstDash val="solid"/>
            </a:ln>
          </c:spPr>
          <c:marker>
            <c:symbol val="circle"/>
            <c:size val="6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</c:marker>
          <c:cat>
            <c:strRef>
              <c:f>Sheet1!$B$1:$C$1</c:f>
              <c:strCache>
                <c:ptCount val="2"/>
                <c:pt idx="0">
                  <c:v>Pre</c:v>
                </c:pt>
                <c:pt idx="1">
                  <c:v>Post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10.0</c:v>
                </c:pt>
                <c:pt idx="1">
                  <c:v>8.0</c:v>
                </c:pt>
              </c:numCache>
            </c:numRef>
          </c:val>
        </c:ser>
        <c:marker val="1"/>
        <c:axId val="527630664"/>
        <c:axId val="459582504"/>
      </c:lineChart>
      <c:catAx>
        <c:axId val="52763066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301" b="1" i="0" u="none" strike="noStrike" baseline="0">
                    <a:solidFill>
                      <a:schemeClr val="tx1"/>
                    </a:solidFill>
                    <a:latin typeface="Tahoma"/>
                    <a:ea typeface="Tahoma"/>
                    <a:cs typeface="Tahoma"/>
                  </a:defRPr>
                </a:pPr>
                <a:r>
                  <a:rPr lang="en-US" sz="680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TIME OF ASSESSMENT</a:t>
                </a:r>
              </a:p>
              <a:p>
                <a:pPr>
                  <a:defRPr sz="1301" b="1" i="0" u="none" strike="noStrike" baseline="0">
                    <a:solidFill>
                      <a:schemeClr val="tx1"/>
                    </a:solidFill>
                    <a:latin typeface="Tahoma"/>
                    <a:ea typeface="Tahoma"/>
                    <a:cs typeface="Tahoma"/>
                  </a:defRPr>
                </a:pPr>
                <a:endParaRPr lang="en-US"/>
              </a:p>
            </c:rich>
          </c:tx>
          <c:layout>
            <c:manualLayout>
              <c:xMode val="edge"/>
              <c:yMode val="edge"/>
              <c:x val="0.38971315529179"/>
              <c:y val="0.878839590443686"/>
            </c:manualLayout>
          </c:layout>
          <c:spPr>
            <a:noFill/>
            <a:ln w="21590">
              <a:noFill/>
            </a:ln>
          </c:spPr>
        </c:title>
        <c:numFmt formatCode="General" sourceLinked="1"/>
        <c:tickLblPos val="nextTo"/>
        <c:spPr>
          <a:ln w="269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30" b="1" i="0" u="none" strike="noStrike" baseline="0">
                <a:solidFill>
                  <a:schemeClr val="tx1"/>
                </a:solidFill>
                <a:latin typeface="Tahoma"/>
                <a:ea typeface="Tahoma"/>
                <a:cs typeface="Tahoma"/>
              </a:defRPr>
            </a:pPr>
            <a:endParaRPr lang="en-US"/>
          </a:p>
        </c:txPr>
        <c:crossAx val="459582504"/>
        <c:crossesAt val="48.0"/>
        <c:auto val="1"/>
        <c:lblAlgn val="ctr"/>
        <c:lblOffset val="100"/>
        <c:tickLblSkip val="1"/>
        <c:tickMarkSkip val="1"/>
      </c:catAx>
      <c:valAx>
        <c:axId val="459582504"/>
        <c:scaling>
          <c:orientation val="minMax"/>
          <c:max val="30.0"/>
        </c:scaling>
        <c:axPos val="l"/>
        <c:majorGridlines>
          <c:spPr>
            <a:ln w="2699">
              <a:solidFill>
                <a:schemeClr val="tx1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530" b="1" i="0" u="none" strike="noStrike" baseline="0">
                    <a:solidFill>
                      <a:schemeClr val="tx1"/>
                    </a:solidFill>
                    <a:latin typeface="Tahoma"/>
                    <a:ea typeface="Tahoma"/>
                    <a:cs typeface="Tahoma"/>
                  </a:defRPr>
                </a:pPr>
                <a:r>
                  <a:rPr lang="en-US"/>
                  <a:t> Score</a:t>
                </a:r>
              </a:p>
            </c:rich>
          </c:tx>
          <c:layout>
            <c:manualLayout>
              <c:xMode val="edge"/>
              <c:yMode val="edge"/>
              <c:x val="0.0227497527200791"/>
              <c:y val="0.324232081911263"/>
            </c:manualLayout>
          </c:layout>
          <c:spPr>
            <a:noFill/>
            <a:ln w="21590">
              <a:noFill/>
            </a:ln>
          </c:spPr>
        </c:title>
        <c:numFmt formatCode="General" sourceLinked="1"/>
        <c:tickLblPos val="nextTo"/>
        <c:spPr>
          <a:ln w="269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30" b="1" i="0" u="none" strike="noStrike" baseline="0">
                <a:solidFill>
                  <a:schemeClr val="tx1"/>
                </a:solidFill>
                <a:latin typeface="Tahoma"/>
                <a:ea typeface="Tahoma"/>
                <a:cs typeface="Tahoma"/>
              </a:defRPr>
            </a:pPr>
            <a:endParaRPr lang="en-US"/>
          </a:p>
        </c:txPr>
        <c:crossAx val="527630664"/>
        <c:crosses val="autoZero"/>
        <c:crossBetween val="between"/>
      </c:valAx>
      <c:spPr>
        <a:noFill/>
        <a:ln w="10795">
          <a:solidFill>
            <a:schemeClr val="tx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82393669634026"/>
          <c:y val="0.353242320819113"/>
          <c:w val="0.217606330365974"/>
          <c:h val="0.206484641638225"/>
        </c:manualLayout>
      </c:layout>
      <c:spPr>
        <a:noFill/>
        <a:ln w="2699">
          <a:solidFill>
            <a:schemeClr val="tx1"/>
          </a:solidFill>
          <a:prstDash val="solid"/>
        </a:ln>
      </c:spPr>
      <c:txPr>
        <a:bodyPr/>
        <a:lstStyle/>
        <a:p>
          <a:pPr>
            <a:defRPr sz="1250" b="1" i="0" u="none" strike="noStrike" baseline="0">
              <a:solidFill>
                <a:schemeClr val="folHlink"/>
              </a:solidFill>
              <a:latin typeface="Tahoma"/>
              <a:ea typeface="Tahoma"/>
              <a:cs typeface="Tahoma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530" b="1" i="0" u="none" strike="noStrike" baseline="0">
          <a:solidFill>
            <a:schemeClr val="tx1"/>
          </a:solidFill>
          <a:latin typeface="Tahoma"/>
          <a:ea typeface="Tahoma"/>
          <a:cs typeface="Tahoma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>
        <c:manualLayout>
          <c:layoutTarget val="inner"/>
          <c:xMode val="edge"/>
          <c:yMode val="edge"/>
          <c:x val="0.158259149357072"/>
          <c:y val="0.068259385665529"/>
          <c:w val="0.620178041543027"/>
          <c:h val="0.694539249146758"/>
        </c:manualLayout>
      </c:layout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Immediate Treatment</c:v>
                </c:pt>
              </c:strCache>
            </c:strRef>
          </c:tx>
          <c:spPr>
            <a:ln w="32385">
              <a:solidFill>
                <a:srgbClr val="0000FF"/>
              </a:solidFill>
              <a:prstDash val="solid"/>
            </a:ln>
          </c:spPr>
          <c:marker>
            <c:symbol val="circle"/>
            <c:size val="6"/>
            <c:spPr>
              <a:solidFill>
                <a:srgbClr val="0000FF"/>
              </a:solidFill>
              <a:ln>
                <a:solidFill>
                  <a:srgbClr val="0000FF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</c:marker>
          <c:cat>
            <c:strRef>
              <c:f>Sheet1!$B$1:$C$1</c:f>
              <c:strCache>
                <c:ptCount val="2"/>
                <c:pt idx="0">
                  <c:v>Pre</c:v>
                </c:pt>
                <c:pt idx="1">
                  <c:v>Post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9.0</c:v>
                </c:pt>
                <c:pt idx="1">
                  <c:v>19.0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Waitlist</c:v>
                </c:pt>
              </c:strCache>
            </c:strRef>
          </c:tx>
          <c:spPr>
            <a:ln w="32385">
              <a:solidFill>
                <a:srgbClr val="FF0000"/>
              </a:solidFill>
              <a:prstDash val="solid"/>
            </a:ln>
          </c:spPr>
          <c:marker>
            <c:symbol val="circle"/>
            <c:size val="6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</c:marker>
          <c:cat>
            <c:strRef>
              <c:f>Sheet1!$B$1:$C$1</c:f>
              <c:strCache>
                <c:ptCount val="2"/>
                <c:pt idx="0">
                  <c:v>Pre</c:v>
                </c:pt>
                <c:pt idx="1">
                  <c:v>Post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9.0</c:v>
                </c:pt>
                <c:pt idx="1">
                  <c:v>7.0</c:v>
                </c:pt>
              </c:numCache>
            </c:numRef>
          </c:val>
        </c:ser>
        <c:marker val="1"/>
        <c:axId val="464301480"/>
        <c:axId val="69624936"/>
      </c:lineChart>
      <c:catAx>
        <c:axId val="4643014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301" b="1" i="0" u="none" strike="noStrike" baseline="0">
                    <a:solidFill>
                      <a:schemeClr val="tx1"/>
                    </a:solidFill>
                    <a:latin typeface="Tahoma"/>
                    <a:ea typeface="Tahoma"/>
                    <a:cs typeface="Tahoma"/>
                  </a:defRPr>
                </a:pPr>
                <a:r>
                  <a:rPr lang="en-US" sz="680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TIME OF ASSESSMENT</a:t>
                </a:r>
              </a:p>
              <a:p>
                <a:pPr>
                  <a:defRPr sz="1301" b="1" i="0" u="none" strike="noStrike" baseline="0">
                    <a:solidFill>
                      <a:schemeClr val="tx1"/>
                    </a:solidFill>
                    <a:latin typeface="Tahoma"/>
                    <a:ea typeface="Tahoma"/>
                    <a:cs typeface="Tahoma"/>
                  </a:defRPr>
                </a:pPr>
                <a:endParaRPr lang="en-US"/>
              </a:p>
            </c:rich>
          </c:tx>
          <c:layout>
            <c:manualLayout>
              <c:xMode val="edge"/>
              <c:yMode val="edge"/>
              <c:x val="0.38971315529179"/>
              <c:y val="0.878839590443686"/>
            </c:manualLayout>
          </c:layout>
          <c:spPr>
            <a:noFill/>
            <a:ln w="21590">
              <a:noFill/>
            </a:ln>
          </c:spPr>
        </c:title>
        <c:numFmt formatCode="General" sourceLinked="1"/>
        <c:tickLblPos val="nextTo"/>
        <c:spPr>
          <a:ln w="269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30" b="1" i="0" u="none" strike="noStrike" baseline="0">
                <a:solidFill>
                  <a:schemeClr val="tx1"/>
                </a:solidFill>
                <a:latin typeface="Tahoma"/>
                <a:ea typeface="Tahoma"/>
                <a:cs typeface="Tahoma"/>
              </a:defRPr>
            </a:pPr>
            <a:endParaRPr lang="en-US"/>
          </a:p>
        </c:txPr>
        <c:crossAx val="69624936"/>
        <c:crossesAt val="48.0"/>
        <c:auto val="1"/>
        <c:lblAlgn val="ctr"/>
        <c:lblOffset val="100"/>
        <c:tickLblSkip val="1"/>
        <c:tickMarkSkip val="1"/>
      </c:catAx>
      <c:valAx>
        <c:axId val="69624936"/>
        <c:scaling>
          <c:orientation val="minMax"/>
          <c:max val="30.0"/>
        </c:scaling>
        <c:axPos val="l"/>
        <c:majorGridlines>
          <c:spPr>
            <a:ln w="2699">
              <a:solidFill>
                <a:schemeClr val="tx1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530" b="1" i="0" u="none" strike="noStrike" baseline="0">
                    <a:solidFill>
                      <a:schemeClr val="tx1"/>
                    </a:solidFill>
                    <a:latin typeface="Tahoma"/>
                    <a:ea typeface="Tahoma"/>
                    <a:cs typeface="Tahoma"/>
                  </a:defRPr>
                </a:pPr>
                <a:r>
                  <a:rPr lang="en-US"/>
                  <a:t> Score</a:t>
                </a:r>
              </a:p>
            </c:rich>
          </c:tx>
          <c:layout>
            <c:manualLayout>
              <c:xMode val="edge"/>
              <c:yMode val="edge"/>
              <c:x val="0.0227497527200791"/>
              <c:y val="0.324232081911263"/>
            </c:manualLayout>
          </c:layout>
          <c:spPr>
            <a:noFill/>
            <a:ln w="21590">
              <a:noFill/>
            </a:ln>
          </c:spPr>
        </c:title>
        <c:numFmt formatCode="General" sourceLinked="1"/>
        <c:tickLblPos val="nextTo"/>
        <c:spPr>
          <a:ln w="269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30" b="1" i="0" u="none" strike="noStrike" baseline="0">
                <a:solidFill>
                  <a:schemeClr val="tx1"/>
                </a:solidFill>
                <a:latin typeface="Tahoma"/>
                <a:ea typeface="Tahoma"/>
                <a:cs typeface="Tahoma"/>
              </a:defRPr>
            </a:pPr>
            <a:endParaRPr lang="en-US"/>
          </a:p>
        </c:txPr>
        <c:crossAx val="464301480"/>
        <c:crosses val="autoZero"/>
        <c:crossBetween val="between"/>
      </c:valAx>
      <c:spPr>
        <a:noFill/>
        <a:ln w="10795">
          <a:solidFill>
            <a:schemeClr val="tx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82393669634026"/>
          <c:y val="0.353242320819113"/>
          <c:w val="0.217606330365974"/>
          <c:h val="0.206484641638225"/>
        </c:manualLayout>
      </c:layout>
      <c:spPr>
        <a:noFill/>
        <a:ln w="2699">
          <a:solidFill>
            <a:schemeClr val="tx1"/>
          </a:solidFill>
          <a:prstDash val="solid"/>
        </a:ln>
      </c:spPr>
      <c:txPr>
        <a:bodyPr/>
        <a:lstStyle/>
        <a:p>
          <a:pPr>
            <a:defRPr sz="1250" b="1" i="0" u="none" strike="noStrike" baseline="0">
              <a:solidFill>
                <a:schemeClr val="folHlink"/>
              </a:solidFill>
              <a:latin typeface="Tahoma"/>
              <a:ea typeface="Tahoma"/>
              <a:cs typeface="Tahoma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530" b="1" i="0" u="none" strike="noStrike" baseline="0">
          <a:solidFill>
            <a:schemeClr val="tx1"/>
          </a:solidFill>
          <a:latin typeface="Tahoma"/>
          <a:ea typeface="Tahoma"/>
          <a:cs typeface="Tahoma"/>
        </a:defRPr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59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59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fld id="{CF79FB06-E10E-49AC-AEAF-05EA4115AC2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231028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defRPr sz="1200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defRPr sz="1200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63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10075"/>
            <a:ext cx="513080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noProof="0" smtClean="0"/>
              <a:t>Click to edit Master text styles</a:t>
            </a:r>
          </a:p>
          <a:p>
            <a:pPr lvl="1"/>
            <a:r>
              <a:rPr lang="en-US" altLang="zh-TW" noProof="0" smtClean="0"/>
              <a:t>Second level</a:t>
            </a:r>
          </a:p>
          <a:p>
            <a:pPr lvl="2"/>
            <a:r>
              <a:rPr lang="en-US" altLang="zh-TW" noProof="0" smtClean="0"/>
              <a:t>Third level</a:t>
            </a:r>
          </a:p>
          <a:p>
            <a:pPr lvl="3"/>
            <a:r>
              <a:rPr lang="en-US" altLang="zh-TW" noProof="0" smtClean="0"/>
              <a:t>Fourth level</a:t>
            </a:r>
          </a:p>
          <a:p>
            <a:pPr lvl="4"/>
            <a:r>
              <a:rPr lang="en-US" altLang="zh-TW" noProof="0" smtClean="0"/>
              <a:t>Fifth level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defRPr sz="1200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defRPr sz="1200" smtClean="0">
                <a:latin typeface="Verdana" pitchFamily="34" charset="0"/>
              </a:defRPr>
            </a:lvl1pPr>
          </a:lstStyle>
          <a:p>
            <a:pPr>
              <a:defRPr/>
            </a:pPr>
            <a:fld id="{421CF181-3150-4571-905E-618554BF2654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211875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2F96AA-EBB5-4570-953C-64EF1553DE3D}" type="slidenum">
              <a:rPr lang="zh-TW" altLang="en-US"/>
              <a:pPr/>
              <a:t>1</a:t>
            </a:fld>
            <a:endParaRPr lang="en-US" altLang="zh-TW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 b="1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17FBE2-2BF5-4178-B16B-BC05003142E3}" type="slidenum">
              <a:rPr lang="zh-TW" altLang="en-US"/>
              <a:pPr/>
              <a:t>2</a:t>
            </a:fld>
            <a:endParaRPr lang="en-US" altLang="zh-TW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5CA5A2-5DBF-4042-BE3F-5690D8F9D674}" type="slidenum">
              <a:rPr lang="en-US"/>
              <a:pPr/>
              <a:t>8</a:t>
            </a:fld>
            <a:endParaRPr lang="en-US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Youth with ASD, ages 7-14</a:t>
            </a:r>
          </a:p>
          <a:p>
            <a:r>
              <a:rPr lang="en-US" dirty="0" smtClean="0"/>
              <a:t>Families collected saliva over 3 consecutive school days at 4 time points each day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1CF181-3150-4571-905E-618554BF2654}" type="slidenum">
              <a:rPr lang="zh-TW" altLang="en-US" smtClean="0"/>
              <a:pPr>
                <a:defRPr/>
              </a:pPr>
              <a:t>12</a:t>
            </a:fld>
            <a:endParaRPr lang="en-US" altLang="zh-TW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DA9C1A8-B65A-41D6-A2AA-CC4F80ABCB6B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4283DD-B78A-46A3-9312-B4CE865C1D6A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0618B3-A41E-4A3A-BA93-28ACF36CE2D8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828800"/>
            <a:ext cx="3810000" cy="4684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828800"/>
            <a:ext cx="3810000" cy="4684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7B1B9-2D39-4606-83D3-BCE2ECA272B1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D3CDAF3-96AD-47BA-B460-748FCB5A8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5D6440-33F8-4643-B3A0-7D36AEDDFFC6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F0D5D2-8DDD-40CD-9877-517A08E5BD3A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28C2F-1444-4CE9-8C46-F32EAAE3B22A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 altLang="zh-TW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AF9789B1-E36B-41F7-A01C-940F7570265A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85D521E5-A3C2-4F65-A656-A2ABE21BC168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BA36EE-D87A-4A7A-B424-290F84B2372E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4078D-A84D-45A3-8DA5-57D24AD3C260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612029-F0AE-4BF2-8BE6-F82F556A98A3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3D4786F-803D-4782-AD40-7A86F8BE3276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3716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zh-TW" sz="4000" b="1" dirty="0" smtClean="0">
                <a:latin typeface="Arial" charset="0"/>
                <a:ea typeface="新細明體" charset="-120"/>
                <a:cs typeface="Arial" charset="0"/>
              </a:rPr>
              <a:t>Progress in Cognitive Behavioral Interventions for Youth with ASD</a:t>
            </a: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2346325" y="4527550"/>
            <a:ext cx="5578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endParaRPr lang="zh-TW" altLang="en-US">
              <a:latin typeface="Verdana" pitchFamily="34" charset="0"/>
              <a:ea typeface="新細明體" charset="-120"/>
            </a:endParaRP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762000" y="4419600"/>
            <a:ext cx="75438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TW" sz="2800" dirty="0" smtClean="0">
                <a:ea typeface="新細明體" charset="-120"/>
              </a:rPr>
              <a:t>Patty Renno, Ph.D.</a:t>
            </a:r>
          </a:p>
          <a:p>
            <a:pPr algn="ctr"/>
            <a:r>
              <a:rPr lang="en-US" altLang="zh-TW" sz="2800" dirty="0" smtClean="0">
                <a:ea typeface="新細明體" charset="-120"/>
              </a:rPr>
              <a:t>Jeffrey </a:t>
            </a:r>
            <a:r>
              <a:rPr lang="en-US" altLang="zh-TW" sz="2800" dirty="0">
                <a:ea typeface="新細明體" charset="-120"/>
              </a:rPr>
              <a:t>J. Wood, </a:t>
            </a:r>
            <a:r>
              <a:rPr lang="en-US" altLang="zh-TW" sz="2800" dirty="0" smtClean="0">
                <a:ea typeface="新細明體" charset="-120"/>
              </a:rPr>
              <a:t>Ph.D</a:t>
            </a:r>
            <a:r>
              <a:rPr lang="en-US" altLang="zh-TW" sz="2800" dirty="0">
                <a:ea typeface="新細明體" charset="-120"/>
              </a:rPr>
              <a:t>.</a:t>
            </a:r>
          </a:p>
          <a:p>
            <a:pPr algn="ctr"/>
            <a:r>
              <a:rPr lang="en-US" altLang="zh-TW" sz="2800" dirty="0">
                <a:ea typeface="新細明體" charset="-120"/>
              </a:rPr>
              <a:t>University of California, Los Angeles</a:t>
            </a:r>
          </a:p>
        </p:txBody>
      </p:sp>
    </p:spTree>
  </p:cSld>
  <p:clrMapOvr>
    <a:masterClrMapping/>
  </p:clrMapOvr>
  <p:transition advTm="1416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8229600" cy="13716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Observed Positive Peer Response to Positive Social Overtures</a:t>
            </a:r>
          </a:p>
        </p:txBody>
      </p:sp>
      <p:graphicFrame>
        <p:nvGraphicFramePr>
          <p:cNvPr id="2" name="Object 2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58827457"/>
              </p:ext>
            </p:extLst>
          </p:nvPr>
        </p:nvGraphicFramePr>
        <p:xfrm>
          <a:off x="1346200" y="1879600"/>
          <a:ext cx="6537325" cy="378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5257800" y="5486400"/>
            <a:ext cx="28956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i="1" dirty="0" smtClean="0"/>
              <a:t>F </a:t>
            </a:r>
            <a:r>
              <a:rPr lang="en-US" sz="1600" dirty="0"/>
              <a:t>(</a:t>
            </a:r>
            <a:r>
              <a:rPr lang="en-US" sz="1600" dirty="0" smtClean="0"/>
              <a:t>1,10) </a:t>
            </a:r>
            <a:r>
              <a:rPr lang="en-US" sz="1600" dirty="0"/>
              <a:t>= </a:t>
            </a:r>
            <a:r>
              <a:rPr lang="en-US" sz="1600" dirty="0" smtClean="0"/>
              <a:t>5.95, </a:t>
            </a:r>
            <a:r>
              <a:rPr lang="en-US" sz="1600" i="1" dirty="0" err="1"/>
              <a:t>p</a:t>
            </a:r>
            <a:r>
              <a:rPr lang="en-US" sz="1600" i="1" dirty="0"/>
              <a:t> </a:t>
            </a:r>
            <a:r>
              <a:rPr lang="en-US" sz="1600" dirty="0"/>
              <a:t>&lt; .05;</a:t>
            </a:r>
            <a:r>
              <a:rPr lang="en-US" sz="1600" dirty="0" smtClean="0"/>
              <a:t> Cohen’s </a:t>
            </a:r>
            <a:r>
              <a:rPr lang="en-US" sz="1600" dirty="0" err="1" smtClean="0"/>
              <a:t>d</a:t>
            </a:r>
            <a:r>
              <a:rPr lang="en-US" sz="1600" dirty="0" smtClean="0"/>
              <a:t> Effect Size  </a:t>
            </a:r>
            <a:r>
              <a:rPr lang="en-US" sz="1600" dirty="0"/>
              <a:t>=</a:t>
            </a:r>
            <a:r>
              <a:rPr lang="en-US" sz="1600" dirty="0" smtClean="0"/>
              <a:t> 1.34 </a:t>
            </a:r>
            <a:endParaRPr lang="en-US" sz="16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5144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Stress in ASD Study</a:t>
            </a:r>
            <a:endParaRPr lang="en-US" dirty="0"/>
          </a:p>
        </p:txBody>
      </p:sp>
      <p:sp>
        <p:nvSpPr>
          <p:cNvPr id="4" name="Rectangle 52"/>
          <p:cNvSpPr>
            <a:spLocks noChangeArrowheads="1"/>
          </p:cNvSpPr>
          <p:nvPr/>
        </p:nvSpPr>
        <p:spPr bwMode="auto">
          <a:xfrm>
            <a:off x="819150" y="1562100"/>
            <a:ext cx="6419850" cy="800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100" b="1" dirty="0">
                <a:latin typeface="Arial" charset="0"/>
                <a:ea typeface="Times New Roman" pitchFamily="18" charset="0"/>
                <a:cs typeface="Arial" charset="0"/>
              </a:rPr>
              <a:t>    </a:t>
            </a:r>
            <a:r>
              <a:rPr lang="en-US" sz="1400" b="1" u="sng" dirty="0">
                <a:latin typeface="Arial" charset="0"/>
                <a:ea typeface="Times New Roman" pitchFamily="18" charset="0"/>
                <a:cs typeface="Arial" charset="0"/>
              </a:rPr>
              <a:t>ASD-Related Stressors</a:t>
            </a:r>
            <a:r>
              <a:rPr lang="en-US" sz="1400" b="1" dirty="0">
                <a:latin typeface="Arial" charset="0"/>
                <a:ea typeface="Times New Roman" pitchFamily="18" charset="0"/>
                <a:cs typeface="Arial" charset="0"/>
              </a:rPr>
              <a:t>       </a:t>
            </a:r>
            <a:r>
              <a:rPr lang="en-US" sz="1400" b="1" u="sng" dirty="0">
                <a:latin typeface="Arial" charset="0"/>
                <a:ea typeface="Times New Roman" pitchFamily="18" charset="0"/>
                <a:cs typeface="Arial" charset="0"/>
              </a:rPr>
              <a:t>Mood </a:t>
            </a:r>
            <a:r>
              <a:rPr lang="en-US" sz="1400" b="1" u="sng" dirty="0" err="1">
                <a:latin typeface="Arial" charset="0"/>
                <a:ea typeface="Times New Roman" pitchFamily="18" charset="0"/>
                <a:cs typeface="Arial" charset="0"/>
              </a:rPr>
              <a:t>Dysregulation</a:t>
            </a:r>
            <a:r>
              <a:rPr lang="en-US" sz="1400" b="1" u="sng" dirty="0">
                <a:latin typeface="Arial" charset="0"/>
                <a:ea typeface="Times New Roman" pitchFamily="18" charset="0"/>
                <a:cs typeface="Arial" charset="0"/>
              </a:rPr>
              <a:t> and Anxiety</a:t>
            </a:r>
            <a:r>
              <a:rPr lang="en-US" sz="1400" b="1" dirty="0">
                <a:latin typeface="Arial" charset="0"/>
                <a:ea typeface="Times New Roman" pitchFamily="18" charset="0"/>
                <a:cs typeface="Arial" charset="0"/>
              </a:rPr>
              <a:t>   	   </a:t>
            </a:r>
            <a:r>
              <a:rPr lang="en-US" sz="1400" b="1" u="sng" dirty="0">
                <a:latin typeface="Arial" charset="0"/>
                <a:ea typeface="Times New Roman" pitchFamily="18" charset="0"/>
                <a:cs typeface="Arial" charset="0"/>
              </a:rPr>
              <a:t>Effects</a:t>
            </a:r>
            <a:endParaRPr lang="en-US" sz="1400" dirty="0">
              <a:ea typeface="Times New Roman" pitchFamily="18" charset="0"/>
              <a:cs typeface="Arial" charset="0"/>
            </a:endParaRPr>
          </a:p>
          <a:p>
            <a:pPr eaLnBrk="0" hangingPunct="0">
              <a:spcBef>
                <a:spcPct val="0"/>
              </a:spcBef>
            </a:pPr>
            <a:endParaRPr lang="en-US" sz="3200" dirty="0">
              <a:ea typeface="Times New Roman" pitchFamily="18" charset="0"/>
              <a:cs typeface="Arial" charset="0"/>
            </a:endParaRPr>
          </a:p>
        </p:txBody>
      </p: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1066800" y="2076450"/>
            <a:ext cx="6543675" cy="3943350"/>
            <a:chOff x="1425" y="1635"/>
            <a:chExt cx="10305" cy="6210"/>
          </a:xfrm>
        </p:grpSpPr>
        <p:sp>
          <p:nvSpPr>
            <p:cNvPr id="6" name="Rectangle 51"/>
            <p:cNvSpPr>
              <a:spLocks noChangeArrowheads="1"/>
            </p:cNvSpPr>
            <p:nvPr/>
          </p:nvSpPr>
          <p:spPr bwMode="auto">
            <a:xfrm>
              <a:off x="1425" y="1635"/>
              <a:ext cx="2775" cy="111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100">
                  <a:latin typeface="Arial" charset="0"/>
                  <a:ea typeface="Times New Roman" pitchFamily="18" charset="0"/>
                  <a:cs typeface="Arial" charset="0"/>
                </a:rPr>
                <a:t>Social confusion; unpredictability of social encounters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7" name="Rectangle 50"/>
            <p:cNvSpPr>
              <a:spLocks noChangeArrowheads="1"/>
            </p:cNvSpPr>
            <p:nvPr/>
          </p:nvSpPr>
          <p:spPr bwMode="auto">
            <a:xfrm>
              <a:off x="1425" y="3165"/>
              <a:ext cx="2775" cy="111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100" dirty="0">
                  <a:latin typeface="Arial" charset="0"/>
                  <a:ea typeface="Times New Roman" pitchFamily="18" charset="0"/>
                  <a:cs typeface="Arial" charset="0"/>
                </a:rPr>
                <a:t>Peer rejection &amp; victimization related to autism symptoms</a:t>
              </a:r>
              <a:endParaRPr lang="en-US" dirty="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8" name="Rectangle 49"/>
            <p:cNvSpPr>
              <a:spLocks noChangeArrowheads="1"/>
            </p:cNvSpPr>
            <p:nvPr/>
          </p:nvSpPr>
          <p:spPr bwMode="auto">
            <a:xfrm>
              <a:off x="1425" y="5145"/>
              <a:ext cx="2775" cy="12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100" dirty="0">
                  <a:latin typeface="Arial" charset="0"/>
                  <a:ea typeface="Times New Roman" pitchFamily="18" charset="0"/>
                  <a:cs typeface="Arial" charset="0"/>
                </a:rPr>
                <a:t>Prevention or punishment of preferred repetitive behaviors (e.g., during school)</a:t>
              </a:r>
              <a:endParaRPr lang="en-US" dirty="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9" name="Rectangle 48"/>
            <p:cNvSpPr>
              <a:spLocks noChangeArrowheads="1"/>
            </p:cNvSpPr>
            <p:nvPr/>
          </p:nvSpPr>
          <p:spPr bwMode="auto">
            <a:xfrm>
              <a:off x="1425" y="6735"/>
              <a:ext cx="2775" cy="111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100">
                  <a:latin typeface="Arial" charset="0"/>
                  <a:ea typeface="Times New Roman" pitchFamily="18" charset="0"/>
                  <a:cs typeface="Arial" charset="0"/>
                </a:rPr>
                <a:t>Frequent aversive sensory experiences in daily life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0" name="Rectangle 47"/>
            <p:cNvSpPr>
              <a:spLocks noChangeArrowheads="1"/>
            </p:cNvSpPr>
            <p:nvPr/>
          </p:nvSpPr>
          <p:spPr bwMode="auto">
            <a:xfrm>
              <a:off x="5715" y="2895"/>
              <a:ext cx="2220" cy="13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100" dirty="0">
                  <a:latin typeface="Arial" charset="0"/>
                  <a:ea typeface="Times New Roman" pitchFamily="18" charset="0"/>
                  <a:cs typeface="Arial" charset="0"/>
                </a:rPr>
                <a:t>Social anxiety</a:t>
              </a:r>
              <a:endParaRPr lang="en-US" dirty="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1" name="Rectangle 46"/>
            <p:cNvSpPr>
              <a:spLocks noChangeArrowheads="1"/>
            </p:cNvSpPr>
            <p:nvPr/>
          </p:nvSpPr>
          <p:spPr bwMode="auto">
            <a:xfrm>
              <a:off x="5715" y="4815"/>
              <a:ext cx="2220" cy="14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100" dirty="0">
                  <a:latin typeface="Arial" charset="0"/>
                  <a:ea typeface="Times New Roman" pitchFamily="18" charset="0"/>
                  <a:cs typeface="Arial" charset="0"/>
                </a:rPr>
                <a:t>Negative affectivity, </a:t>
              </a:r>
              <a:r>
                <a:rPr lang="en-US" sz="1100" dirty="0" smtClean="0">
                  <a:latin typeface="Arial" charset="0"/>
                  <a:ea typeface="Times New Roman" pitchFamily="18" charset="0"/>
                  <a:cs typeface="Arial" charset="0"/>
                </a:rPr>
                <a:t>anxiety/OCD</a:t>
              </a:r>
              <a:r>
                <a:rPr lang="en-US" sz="1100" dirty="0">
                  <a:latin typeface="Arial" charset="0"/>
                  <a:ea typeface="Times New Roman" pitchFamily="18" charset="0"/>
                  <a:cs typeface="Arial" charset="0"/>
                </a:rPr>
                <a:t>, </a:t>
              </a:r>
              <a:r>
                <a:rPr lang="en-US" sz="1100" dirty="0" smtClean="0">
                  <a:latin typeface="Arial" charset="0"/>
                  <a:ea typeface="Times New Roman" pitchFamily="18" charset="0"/>
                  <a:cs typeface="Arial" charset="0"/>
                </a:rPr>
                <a:t>anger, and/or </a:t>
              </a:r>
              <a:r>
                <a:rPr lang="en-US" sz="1100" dirty="0">
                  <a:latin typeface="Arial" charset="0"/>
                  <a:ea typeface="Times New Roman" pitchFamily="18" charset="0"/>
                  <a:cs typeface="Arial" charset="0"/>
                </a:rPr>
                <a:t>depression </a:t>
              </a:r>
              <a:endParaRPr lang="en-US" dirty="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45"/>
            <p:cNvSpPr>
              <a:spLocks noChangeArrowheads="1"/>
            </p:cNvSpPr>
            <p:nvPr/>
          </p:nvSpPr>
          <p:spPr bwMode="auto">
            <a:xfrm>
              <a:off x="9510" y="1635"/>
              <a:ext cx="2220" cy="111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100">
                  <a:latin typeface="Arial" charset="0"/>
                  <a:ea typeface="Times New Roman" pitchFamily="18" charset="0"/>
                  <a:cs typeface="Arial" charset="0"/>
                </a:rPr>
                <a:t>Increased social avoidance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3" name="Rectangle 44"/>
            <p:cNvSpPr>
              <a:spLocks noChangeArrowheads="1"/>
            </p:cNvSpPr>
            <p:nvPr/>
          </p:nvSpPr>
          <p:spPr bwMode="auto">
            <a:xfrm>
              <a:off x="9510" y="3165"/>
              <a:ext cx="2220" cy="12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100">
                  <a:latin typeface="Arial" charset="0"/>
                  <a:ea typeface="Times New Roman" pitchFamily="18" charset="0"/>
                  <a:cs typeface="Arial" charset="0"/>
                </a:rPr>
                <a:t>Increased autism symptom severity (e.g., repetitive behaviors)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4" name="Rectangle 43"/>
            <p:cNvSpPr>
              <a:spLocks noChangeArrowheads="1"/>
            </p:cNvSpPr>
            <p:nvPr/>
          </p:nvSpPr>
          <p:spPr bwMode="auto">
            <a:xfrm>
              <a:off x="9510" y="5040"/>
              <a:ext cx="2220" cy="12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100">
                  <a:latin typeface="Arial" charset="0"/>
                  <a:ea typeface="Times New Roman" pitchFamily="18" charset="0"/>
                  <a:cs typeface="Arial" charset="0"/>
                </a:rPr>
                <a:t>Behavioral problems (tantrums, noncompliance)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42"/>
            <p:cNvSpPr>
              <a:spLocks noChangeArrowheads="1"/>
            </p:cNvSpPr>
            <p:nvPr/>
          </p:nvSpPr>
          <p:spPr bwMode="auto">
            <a:xfrm>
              <a:off x="9510" y="6645"/>
              <a:ext cx="2220" cy="111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100">
                  <a:latin typeface="Arial" charset="0"/>
                  <a:ea typeface="Times New Roman" pitchFamily="18" charset="0"/>
                  <a:cs typeface="Arial" charset="0"/>
                </a:rPr>
                <a:t>Personal distress, reduced quality of life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6" name="AutoShape 41"/>
            <p:cNvSpPr>
              <a:spLocks/>
            </p:cNvSpPr>
            <p:nvPr/>
          </p:nvSpPr>
          <p:spPr bwMode="auto">
            <a:xfrm>
              <a:off x="9135" y="3555"/>
              <a:ext cx="240" cy="3750"/>
            </a:xfrm>
            <a:prstGeom prst="leftBrace">
              <a:avLst>
                <a:gd name="adj1" fmla="val 130208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17" name="AutoShape 40"/>
            <p:cNvCxnSpPr>
              <a:cxnSpLocks noChangeShapeType="1"/>
            </p:cNvCxnSpPr>
            <p:nvPr/>
          </p:nvCxnSpPr>
          <p:spPr bwMode="auto">
            <a:xfrm>
              <a:off x="4545" y="2895"/>
              <a:ext cx="1170" cy="7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" name="AutoShape 39"/>
            <p:cNvCxnSpPr>
              <a:cxnSpLocks noChangeShapeType="1"/>
            </p:cNvCxnSpPr>
            <p:nvPr/>
          </p:nvCxnSpPr>
          <p:spPr bwMode="auto">
            <a:xfrm>
              <a:off x="4545" y="3555"/>
              <a:ext cx="1170" cy="15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9" name="AutoShape 38"/>
            <p:cNvCxnSpPr>
              <a:cxnSpLocks noChangeShapeType="1"/>
            </p:cNvCxnSpPr>
            <p:nvPr/>
          </p:nvCxnSpPr>
          <p:spPr bwMode="auto">
            <a:xfrm>
              <a:off x="4200" y="5655"/>
              <a:ext cx="1515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0" name="AutoShape 37"/>
            <p:cNvCxnSpPr>
              <a:cxnSpLocks noChangeShapeType="1"/>
            </p:cNvCxnSpPr>
            <p:nvPr/>
          </p:nvCxnSpPr>
          <p:spPr bwMode="auto">
            <a:xfrm flipV="1">
              <a:off x="4200" y="6015"/>
              <a:ext cx="1515" cy="12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1" name="AutoShape 36"/>
            <p:cNvCxnSpPr>
              <a:cxnSpLocks noChangeShapeType="1"/>
            </p:cNvCxnSpPr>
            <p:nvPr/>
          </p:nvCxnSpPr>
          <p:spPr bwMode="auto">
            <a:xfrm flipV="1">
              <a:off x="7935" y="2130"/>
              <a:ext cx="1575" cy="12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" name="AutoShape 35"/>
            <p:cNvCxnSpPr>
              <a:cxnSpLocks noChangeShapeType="1"/>
            </p:cNvCxnSpPr>
            <p:nvPr/>
          </p:nvCxnSpPr>
          <p:spPr bwMode="auto">
            <a:xfrm>
              <a:off x="7935" y="5565"/>
              <a:ext cx="106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3" name="AutoShape 34"/>
            <p:cNvCxnSpPr>
              <a:cxnSpLocks noChangeShapeType="1"/>
            </p:cNvCxnSpPr>
            <p:nvPr/>
          </p:nvCxnSpPr>
          <p:spPr bwMode="auto">
            <a:xfrm>
              <a:off x="7935" y="3795"/>
              <a:ext cx="1200" cy="87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4" name="AutoShape 33"/>
            <p:cNvSpPr>
              <a:spLocks/>
            </p:cNvSpPr>
            <p:nvPr/>
          </p:nvSpPr>
          <p:spPr bwMode="auto">
            <a:xfrm>
              <a:off x="4320" y="2130"/>
              <a:ext cx="143" cy="1785"/>
            </a:xfrm>
            <a:prstGeom prst="rightBrace">
              <a:avLst>
                <a:gd name="adj1" fmla="val 104021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" name="TextBox 46"/>
          <p:cNvSpPr txBox="1">
            <a:spLocks noChangeArrowheads="1"/>
          </p:cNvSpPr>
          <p:nvPr/>
        </p:nvSpPr>
        <p:spPr bwMode="auto">
          <a:xfrm>
            <a:off x="3429000" y="5909846"/>
            <a:ext cx="231345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/>
              <a:t>(Wood &amp; </a:t>
            </a:r>
            <a:r>
              <a:rPr lang="en-US" sz="1600" dirty="0" err="1"/>
              <a:t>Gadow</a:t>
            </a:r>
            <a:r>
              <a:rPr lang="en-US" sz="1600" dirty="0"/>
              <a:t>, </a:t>
            </a:r>
            <a:r>
              <a:rPr lang="en-US" sz="1600" dirty="0" smtClean="0"/>
              <a:t>2010)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/>
          <a:lstStyle/>
          <a:p>
            <a:r>
              <a:rPr lang="en-US" dirty="0" smtClean="0"/>
              <a:t>Findings from Stress Study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5029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Greater daily stressors were related to higher </a:t>
            </a:r>
            <a:r>
              <a:rPr lang="en-US" dirty="0" err="1" smtClean="0"/>
              <a:t>cortisol</a:t>
            </a:r>
            <a:r>
              <a:rPr lang="en-US" dirty="0" smtClean="0"/>
              <a:t> levels throughout the day in youth, ages 7-14 with ASD.</a:t>
            </a:r>
          </a:p>
          <a:p>
            <a:endParaRPr lang="en-US" dirty="0" smtClean="0"/>
          </a:p>
          <a:p>
            <a:r>
              <a:rPr lang="en-US" dirty="0" smtClean="0"/>
              <a:t>Greater daily stressors were related to higher levels of </a:t>
            </a:r>
          </a:p>
          <a:p>
            <a:pPr>
              <a:buNone/>
            </a:pPr>
            <a:r>
              <a:rPr lang="en-US" dirty="0" smtClean="0"/>
              <a:t>   anxiety and more severe ASD symptoms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Implications: increasing coping </a:t>
            </a:r>
          </a:p>
          <a:p>
            <a:pPr>
              <a:buNone/>
            </a:pPr>
            <a:r>
              <a:rPr lang="en-US" dirty="0" smtClean="0"/>
              <a:t>	strategies to diminish the impact </a:t>
            </a:r>
          </a:p>
          <a:p>
            <a:pPr>
              <a:buNone/>
            </a:pPr>
            <a:r>
              <a:rPr lang="en-US" dirty="0" smtClean="0"/>
              <a:t>    of stressors and anxiety may lead </a:t>
            </a:r>
          </a:p>
          <a:p>
            <a:pPr>
              <a:buNone/>
            </a:pPr>
            <a:r>
              <a:rPr lang="en-US" dirty="0" smtClean="0"/>
              <a:t>    to improvement in global ASD </a:t>
            </a:r>
          </a:p>
          <a:p>
            <a:pPr>
              <a:buNone/>
            </a:pPr>
            <a:r>
              <a:rPr lang="en-US" dirty="0" smtClean="0"/>
              <a:t>	symptom severity </a:t>
            </a:r>
            <a:r>
              <a:rPr lang="en-US" sz="2000" dirty="0" smtClean="0"/>
              <a:t>(Wood et al., 2009) </a:t>
            </a:r>
            <a:endParaRPr lang="en-US" dirty="0" smtClean="0">
              <a:ea typeface="ＭＳ Ｐゴシック" pitchFamily="-107" charset="-128"/>
              <a:cs typeface="ＭＳ Ｐゴシック" pitchFamily="-107" charset="-128"/>
            </a:endParaRP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	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4267200"/>
            <a:ext cx="2856195" cy="22779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Ongoing Treatment Studies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70888"/>
            <a:ext cx="8229600" cy="432511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SEBASTIEN Study</a:t>
            </a:r>
          </a:p>
          <a:p>
            <a:pPr lvl="2"/>
            <a:r>
              <a:rPr lang="en-US" dirty="0" smtClean="0"/>
              <a:t>Youth ages 6-13 with ASD</a:t>
            </a:r>
          </a:p>
          <a:p>
            <a:pPr lvl="2"/>
            <a:r>
              <a:rPr lang="en-US" dirty="0" smtClean="0"/>
              <a:t>Treating core ASD symptoms (social deficits, rigidities) by individual and group treatment</a:t>
            </a:r>
          </a:p>
          <a:p>
            <a:pPr lvl="2"/>
            <a:r>
              <a:rPr lang="en-US" dirty="0" smtClean="0"/>
              <a:t>8-month program with parent and school involvement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TAASD Study</a:t>
            </a:r>
          </a:p>
          <a:p>
            <a:pPr lvl="2"/>
            <a:r>
              <a:rPr lang="en-US" dirty="0" smtClean="0"/>
              <a:t>Youth ages 8-13 with ASD and Anxiety Disorder</a:t>
            </a:r>
          </a:p>
          <a:p>
            <a:pPr lvl="2"/>
            <a:r>
              <a:rPr lang="en-US" dirty="0" smtClean="0"/>
              <a:t>Uses two different cognitive behavioral therapies to treat anxiety</a:t>
            </a:r>
          </a:p>
          <a:p>
            <a:pPr lvl="2"/>
            <a:r>
              <a:rPr lang="en-US" dirty="0" smtClean="0"/>
              <a:t>4-month program with parent involvement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Patty Renno, Ph.D.-- </a:t>
            </a:r>
            <a:r>
              <a:rPr lang="en-US" dirty="0" err="1" smtClean="0"/>
              <a:t>prenno@ucla.edu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Jeffrey J. Wood, Ph.D.– </a:t>
            </a:r>
            <a:r>
              <a:rPr lang="en-US" dirty="0" err="1" smtClean="0"/>
              <a:t>jwood@ucla.edu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7793038" cy="1143000"/>
          </a:xfrm>
        </p:spPr>
        <p:txBody>
          <a:bodyPr/>
          <a:lstStyle/>
          <a:p>
            <a:pPr eaLnBrk="1" hangingPunct="1"/>
            <a:r>
              <a:rPr lang="en-US" altLang="zh-TW" dirty="0" smtClean="0">
                <a:ea typeface="新細明體" charset="-120"/>
              </a:rPr>
              <a:t>Acknowledgements	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11287"/>
            <a:ext cx="8458200" cy="5522913"/>
          </a:xfrm>
        </p:spPr>
        <p:txBody>
          <a:bodyPr/>
          <a:lstStyle/>
          <a:p>
            <a:pPr eaLnBrk="1" hangingPunct="1"/>
            <a:r>
              <a:rPr lang="en-US" altLang="zh-TW" sz="2400" dirty="0" smtClean="0">
                <a:ea typeface="新細明體" charset="-120"/>
              </a:rPr>
              <a:t>UCLA Collaborators and Grad Students:  Karen Sze, Enjey Lin, Kelly Decker, Lindsey Sterling, Cori Fujii, Marilyn Van Dyke, </a:t>
            </a:r>
            <a:r>
              <a:rPr lang="en-US" altLang="zh-TW" sz="2400" dirty="0" err="1" smtClean="0">
                <a:ea typeface="新細明體" charset="-120"/>
              </a:rPr>
              <a:t>Kaycie</a:t>
            </a:r>
            <a:r>
              <a:rPr lang="en-US" altLang="zh-TW" sz="2400" dirty="0" smtClean="0">
                <a:ea typeface="新細明體" charset="-120"/>
              </a:rPr>
              <a:t> Zielinski, Siena Whitham, Ben Schwartzman, John Danial, Sami </a:t>
            </a:r>
            <a:r>
              <a:rPr lang="en-US" altLang="zh-TW" sz="2400" dirty="0" err="1" smtClean="0">
                <a:ea typeface="新細明體" charset="-120"/>
              </a:rPr>
              <a:t>Klebanoff</a:t>
            </a:r>
            <a:r>
              <a:rPr lang="en-US" altLang="zh-TW" sz="2400" dirty="0" smtClean="0">
                <a:ea typeface="新細明體" charset="-120"/>
              </a:rPr>
              <a:t>, </a:t>
            </a:r>
            <a:r>
              <a:rPr lang="en-US" altLang="zh-TW" sz="2400" dirty="0" err="1" smtClean="0">
                <a:ea typeface="新細明體" charset="-120"/>
              </a:rPr>
              <a:t>Mithi</a:t>
            </a:r>
            <a:r>
              <a:rPr lang="en-US" altLang="zh-TW" sz="2400" dirty="0" smtClean="0">
                <a:ea typeface="新細明體" charset="-120"/>
              </a:rPr>
              <a:t> </a:t>
            </a:r>
            <a:r>
              <a:rPr lang="en-US" altLang="zh-TW" sz="2400" dirty="0" err="1" smtClean="0">
                <a:ea typeface="新細明體" charset="-120"/>
              </a:rPr>
              <a:t>DelRosario</a:t>
            </a:r>
            <a:r>
              <a:rPr lang="en-US" altLang="zh-TW" sz="2400" dirty="0" smtClean="0">
                <a:ea typeface="新細明體" charset="-120"/>
              </a:rPr>
              <a:t>, </a:t>
            </a:r>
            <a:r>
              <a:rPr lang="en-US" altLang="zh-TW" sz="2400" dirty="0" err="1" smtClean="0">
                <a:ea typeface="新細明體" charset="-120"/>
              </a:rPr>
              <a:t>Chardee</a:t>
            </a:r>
            <a:r>
              <a:rPr lang="en-US" altLang="zh-TW" sz="2400" dirty="0" smtClean="0">
                <a:ea typeface="新細明體" charset="-120"/>
              </a:rPr>
              <a:t> Galan</a:t>
            </a:r>
          </a:p>
          <a:p>
            <a:pPr eaLnBrk="1" hangingPunct="1"/>
            <a:r>
              <a:rPr lang="en-US" altLang="zh-TW" sz="2400" dirty="0" smtClean="0">
                <a:ea typeface="新細明體" charset="-120"/>
              </a:rPr>
              <a:t>The HELP Group-UCLA Research Alliance</a:t>
            </a:r>
          </a:p>
          <a:p>
            <a:pPr eaLnBrk="1" hangingPunct="1"/>
            <a:r>
              <a:rPr lang="en-US" altLang="zh-TW" sz="2400" dirty="0" smtClean="0">
                <a:ea typeface="新細明體" charset="-120"/>
              </a:rPr>
              <a:t>Sponsors:</a:t>
            </a:r>
          </a:p>
          <a:p>
            <a:pPr eaLnBrk="1" hangingPunct="1"/>
            <a:endParaRPr lang="en-US" altLang="zh-TW" sz="2400" dirty="0" smtClean="0">
              <a:ea typeface="新細明體" charset="-12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TW" sz="2400" dirty="0" smtClean="0">
                <a:latin typeface="Arial" charset="0"/>
                <a:ea typeface="新細明體" charset="-120"/>
                <a:cs typeface="Arial" charset="0"/>
              </a:rPr>
              <a:t> </a:t>
            </a:r>
            <a:endParaRPr lang="en-US" altLang="zh-TW" sz="2400" dirty="0" smtClean="0">
              <a:latin typeface="Times New Roman" pitchFamily="18" charset="0"/>
              <a:ea typeface="新細明體" charset="-120"/>
            </a:endParaRPr>
          </a:p>
          <a:p>
            <a:pPr eaLnBrk="1" hangingPunct="1">
              <a:buFont typeface="Wingdings" pitchFamily="2" charset="2"/>
              <a:buNone/>
            </a:pPr>
            <a:endParaRPr lang="zh-TW" altLang="en-US" sz="2400" dirty="0" smtClean="0">
              <a:ea typeface="新細明體" charset="-120"/>
            </a:endParaRPr>
          </a:p>
        </p:txBody>
      </p:sp>
      <p:pic>
        <p:nvPicPr>
          <p:cNvPr id="10247" name="Picture 7" descr="nimhlogo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124200" y="4419600"/>
            <a:ext cx="1676400" cy="1296987"/>
          </a:xfrm>
          <a:noFill/>
        </p:spPr>
      </p:pic>
      <p:sp>
        <p:nvSpPr>
          <p:cNvPr id="10244" name="AutoShape 4" descr="image002"/>
          <p:cNvSpPr>
            <a:spLocks noChangeAspect="1" noChangeArrowheads="1"/>
          </p:cNvSpPr>
          <p:nvPr/>
        </p:nvSpPr>
        <p:spPr bwMode="auto">
          <a:xfrm>
            <a:off x="1624013" y="2571750"/>
            <a:ext cx="58975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4419600"/>
            <a:ext cx="2819400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914400" y="4267200"/>
            <a:ext cx="1981200" cy="1575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93436" y="5845314"/>
            <a:ext cx="807720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Lucida Sans"/>
                <a:cs typeface="Lucida Sans"/>
              </a:rPr>
              <a:t>Special thanks for the time and dedication of the families who participated in these studies.</a:t>
            </a:r>
            <a:endParaRPr lang="en-US" sz="2000" b="1" dirty="0">
              <a:latin typeface="Lucida Sans"/>
              <a:cs typeface="Lucida Sans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2277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BIACA-2 </a:t>
            </a:r>
            <a:br>
              <a:rPr lang="en-US" dirty="0" smtClean="0"/>
            </a:br>
            <a:r>
              <a:rPr lang="en-US" sz="3111" dirty="0" smtClean="0"/>
              <a:t>Intervention</a:t>
            </a:r>
            <a:r>
              <a:rPr lang="en-US" dirty="0" smtClean="0"/>
              <a:t> for Anxiety in ASD at UCLA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325687"/>
            <a:ext cx="8077200" cy="468471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32 weekly outpatient meetings, 90 minutes each</a:t>
            </a:r>
          </a:p>
          <a:p>
            <a:pPr lvl="1" eaLnBrk="1" hangingPunct="1"/>
            <a:r>
              <a:rPr lang="en-US" sz="2400" dirty="0" smtClean="0"/>
              <a:t>45 minutes with the child</a:t>
            </a:r>
          </a:p>
          <a:p>
            <a:pPr lvl="1" eaLnBrk="1" hangingPunct="1"/>
            <a:r>
              <a:rPr lang="en-US" sz="2400" dirty="0" smtClean="0"/>
              <a:t>45 minutes with the parents and/or family</a:t>
            </a:r>
          </a:p>
          <a:p>
            <a:pPr lvl="1" eaLnBrk="1" hangingPunct="1"/>
            <a:r>
              <a:rPr lang="en-US" sz="2400" dirty="0" smtClean="0"/>
              <a:t>Core focus: coping with anxiety and facing fears</a:t>
            </a:r>
          </a:p>
          <a:p>
            <a:pPr eaLnBrk="1" hangingPunct="1"/>
            <a:r>
              <a:rPr lang="en-US" sz="2800" dirty="0" smtClean="0"/>
              <a:t>2+ school visits &amp; consultations</a:t>
            </a:r>
          </a:p>
          <a:p>
            <a:pPr lvl="1" eaLnBrk="1" hangingPunct="1"/>
            <a:r>
              <a:rPr lang="en-US" sz="2400" dirty="0" smtClean="0"/>
              <a:t>Aim: incorporating home-school note, social coaching, peer buddies, and </a:t>
            </a:r>
            <a:r>
              <a:rPr lang="en-US" sz="2400" dirty="0" err="1" smtClean="0"/>
              <a:t>gamesleading</a:t>
            </a:r>
            <a:r>
              <a:rPr lang="en-US" sz="2400" dirty="0" smtClean="0"/>
              <a:t> opportunities into child’s school program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r>
              <a:rPr lang="en-US"/>
              <a:t>Modifications to CBT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4325112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sz="2800" dirty="0"/>
              <a:t>Adaptations to our original CBT program </a:t>
            </a:r>
            <a:r>
              <a:rPr lang="en-US" sz="2000" dirty="0"/>
              <a:t>(Wood &amp; McLeod, 2008)</a:t>
            </a:r>
            <a:r>
              <a:rPr lang="en-US" sz="2800" dirty="0"/>
              <a:t> were based on research &amp; clinical experience in ASD</a:t>
            </a:r>
            <a:r>
              <a:rPr lang="en-US" sz="2800" dirty="0" smtClean="0"/>
              <a:t>.</a:t>
            </a:r>
          </a:p>
          <a:p>
            <a:pPr lvl="1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400" dirty="0"/>
              <a:t>Broaden hierarchy to include social communication, repetitive behaviors, and </a:t>
            </a:r>
            <a:r>
              <a:rPr lang="en-US" sz="2400" dirty="0" err="1"/>
              <a:t>undercontrolled</a:t>
            </a:r>
            <a:r>
              <a:rPr lang="en-US" sz="2400" dirty="0"/>
              <a:t> behaviors</a:t>
            </a:r>
            <a:endParaRPr lang="en-US" sz="2400" dirty="0" smtClean="0"/>
          </a:p>
          <a:p>
            <a:pPr lvl="1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400" dirty="0" err="1" smtClean="0"/>
              <a:t>Playdates</a:t>
            </a:r>
            <a:r>
              <a:rPr lang="en-US" sz="2400" dirty="0"/>
              <a:t>, peer “buddy” programs at school</a:t>
            </a:r>
          </a:p>
          <a:p>
            <a:pPr lvl="1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400" dirty="0"/>
              <a:t>“Social coaching” at home and school</a:t>
            </a:r>
          </a:p>
          <a:p>
            <a:pPr lvl="1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400" dirty="0"/>
              <a:t>Large scale rewards system; home-school note</a:t>
            </a:r>
          </a:p>
          <a:p>
            <a:pPr lvl="1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400" dirty="0"/>
              <a:t>Using visual stimuli and special interests</a:t>
            </a:r>
            <a:endParaRPr lang="en-US" altLang="zh-TW" sz="2000" dirty="0">
              <a:ea typeface="新細明體" charset="-120"/>
            </a:endParaRPr>
          </a:p>
          <a:p>
            <a:pPr lvl="1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endParaRPr lang="en-US" sz="2400" dirty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Parent’s Role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/>
              <a:t>Administer reward system consistently</a:t>
            </a:r>
          </a:p>
          <a:p>
            <a:pPr>
              <a:lnSpc>
                <a:spcPct val="80000"/>
              </a:lnSpc>
            </a:pPr>
            <a:r>
              <a:rPr lang="en-US" sz="2800"/>
              <a:t>Encourage / remind about daily tasks (exposures and social practicing)</a:t>
            </a:r>
          </a:p>
          <a:p>
            <a:pPr>
              <a:lnSpc>
                <a:spcPct val="80000"/>
              </a:lnSpc>
            </a:pPr>
            <a:r>
              <a:rPr lang="en-US" sz="2800"/>
              <a:t>Overseeing playdates, promoting good hosting</a:t>
            </a:r>
          </a:p>
          <a:p>
            <a:pPr>
              <a:lnSpc>
                <a:spcPct val="80000"/>
              </a:lnSpc>
            </a:pPr>
            <a:r>
              <a:rPr lang="en-US" sz="2800"/>
              <a:t>Social coaching as philosophy all day long</a:t>
            </a:r>
          </a:p>
          <a:p>
            <a:pPr>
              <a:lnSpc>
                <a:spcPct val="80000"/>
              </a:lnSpc>
            </a:pPr>
            <a:r>
              <a:rPr lang="en-US" sz="2800"/>
              <a:t>Modeling adaptive thoughts and social behavior</a:t>
            </a:r>
          </a:p>
          <a:p>
            <a:pPr>
              <a:lnSpc>
                <a:spcPct val="80000"/>
              </a:lnSpc>
            </a:pPr>
            <a:r>
              <a:rPr lang="en-US" sz="2800"/>
              <a:t>Interfacing with school on home-school note</a:t>
            </a:r>
          </a:p>
          <a:p>
            <a:pPr>
              <a:lnSpc>
                <a:spcPct val="80000"/>
              </a:lnSpc>
            </a:pPr>
            <a:r>
              <a:rPr lang="en-US" sz="2800"/>
              <a:t>Promoting independence in daily self-help skills and providing related positive feedback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Study Design (Wood et al., 2014)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432511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13 Children 7-11 years old with confirmed diagnosis of autism, </a:t>
            </a:r>
            <a:r>
              <a:rPr lang="en-US" sz="2800" dirty="0" err="1" smtClean="0"/>
              <a:t>Aspergers</a:t>
            </a:r>
            <a:r>
              <a:rPr lang="en-US" sz="2800" dirty="0" smtClean="0"/>
              <a:t>, or PDD</a:t>
            </a:r>
          </a:p>
          <a:p>
            <a:pPr eaLnBrk="1" hangingPunct="1"/>
            <a:r>
              <a:rPr lang="en-US" sz="2800" dirty="0" smtClean="0"/>
              <a:t>ADIS-C/P comorbid diagnosis of Separation Anxiety, Social Phobia, or OCD</a:t>
            </a:r>
          </a:p>
          <a:p>
            <a:pPr eaLnBrk="1" hangingPunct="1"/>
            <a:r>
              <a:rPr lang="en-US" sz="2800" dirty="0" smtClean="0"/>
              <a:t>Children randomly assigned to 32 weeks of immediate treatment or 3-month waitlist</a:t>
            </a:r>
          </a:p>
          <a:p>
            <a:pPr eaLnBrk="1" hangingPunct="1"/>
            <a:r>
              <a:rPr lang="en-US" sz="2800" dirty="0" smtClean="0"/>
              <a:t>Independent evaluators blind to treatment condition observe social behaviors at pre- and post-treatment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7435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/>
          <a:lstStyle/>
          <a:p>
            <a:pPr eaLnBrk="1" hangingPunct="1"/>
            <a:r>
              <a:rPr lang="en-US" dirty="0" smtClean="0"/>
              <a:t>Observation Measure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772400" cy="4684712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z="2800" dirty="0" err="1" smtClean="0"/>
              <a:t>Bauminger’s</a:t>
            </a:r>
            <a:r>
              <a:rPr lang="en-US" sz="2800" dirty="0" smtClean="0"/>
              <a:t> school social observation measure (e.g., 2002), focusing on initiations, responses, and the quality (positive, negative, and neutral) of each.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/>
              <a:t>Time sampling—40 sec. observation intervals.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/>
              <a:t>Proportion scores per child of each behavior are generated at pre and post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/>
              <a:t>2 recess periods per assessment (pre-, post-) observed.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err="1" smtClean="0"/>
              <a:t>Interrater</a:t>
            </a:r>
            <a:r>
              <a:rPr lang="en-US" sz="2800" dirty="0" smtClean="0"/>
              <a:t> reliability ICC &gt; .7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6020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8229600" cy="13716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% Diagnostic Remission @ Post</a:t>
            </a:r>
          </a:p>
        </p:txBody>
      </p:sp>
      <p:graphicFrame>
        <p:nvGraphicFramePr>
          <p:cNvPr id="2" name="Object 2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19733761"/>
              </p:ext>
            </p:extLst>
          </p:nvPr>
        </p:nvGraphicFramePr>
        <p:xfrm>
          <a:off x="1879600" y="1727200"/>
          <a:ext cx="6918325" cy="3213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81000" y="3429000"/>
            <a:ext cx="1676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% Anxiety Disorder Remission—ADIS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6021185"/>
      </p:ext>
    </p:extLst>
  </p:cSld>
  <p:clrMapOvr>
    <a:masterClrMapping/>
  </p:clrMapOvr>
  <p:transition advTm="3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903514" y="533400"/>
            <a:ext cx="8229600" cy="1371600"/>
          </a:xfrm>
        </p:spPr>
        <p:txBody>
          <a:bodyPr/>
          <a:lstStyle/>
          <a:p>
            <a:pPr eaLnBrk="1" hangingPunct="1"/>
            <a:r>
              <a:rPr lang="en-US" dirty="0" smtClean="0"/>
              <a:t>Observed Positive Peer Social Engagement</a:t>
            </a:r>
          </a:p>
        </p:txBody>
      </p:sp>
      <p:graphicFrame>
        <p:nvGraphicFramePr>
          <p:cNvPr id="2" name="Object 2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88787755"/>
              </p:ext>
            </p:extLst>
          </p:nvPr>
        </p:nvGraphicFramePr>
        <p:xfrm>
          <a:off x="1346200" y="1879600"/>
          <a:ext cx="6537325" cy="378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5334000" y="5486400"/>
            <a:ext cx="28194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i="1" dirty="0" smtClean="0"/>
              <a:t>F </a:t>
            </a:r>
            <a:r>
              <a:rPr lang="en-US" sz="1600" dirty="0"/>
              <a:t>(</a:t>
            </a:r>
            <a:r>
              <a:rPr lang="en-US" sz="1600" dirty="0" smtClean="0"/>
              <a:t>1,10) </a:t>
            </a:r>
            <a:r>
              <a:rPr lang="en-US" sz="1600" dirty="0"/>
              <a:t>=</a:t>
            </a:r>
            <a:r>
              <a:rPr lang="en-US" sz="1600" dirty="0" smtClean="0"/>
              <a:t> 8.86, </a:t>
            </a:r>
            <a:r>
              <a:rPr lang="en-US" sz="1600" i="1" dirty="0" err="1"/>
              <a:t>p</a:t>
            </a:r>
            <a:r>
              <a:rPr lang="en-US" sz="1600" i="1" dirty="0"/>
              <a:t> </a:t>
            </a:r>
            <a:r>
              <a:rPr lang="en-US" sz="1600" dirty="0"/>
              <a:t>&lt; .05;</a:t>
            </a:r>
            <a:r>
              <a:rPr lang="en-US" sz="1600" dirty="0" smtClean="0"/>
              <a:t> Cohen’s </a:t>
            </a:r>
            <a:r>
              <a:rPr lang="en-US" sz="1600" dirty="0" err="1" smtClean="0"/>
              <a:t>d</a:t>
            </a:r>
            <a:r>
              <a:rPr lang="en-US" sz="1600" dirty="0" smtClean="0"/>
              <a:t> Effect Size </a:t>
            </a:r>
            <a:r>
              <a:rPr lang="en-US" sz="1600" dirty="0"/>
              <a:t>=</a:t>
            </a:r>
            <a:r>
              <a:rPr lang="en-US" sz="1600" dirty="0" smtClean="0"/>
              <a:t> 1.62 </a:t>
            </a:r>
            <a:endParaRPr lang="en-US" sz="16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7117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ＭＳ ゴシック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Urban.thmx</Template>
  <TotalTime>16245</TotalTime>
  <Words>813</Words>
  <Application>Microsoft Macintosh PowerPoint</Application>
  <PresentationFormat>On-screen Show (4:3)</PresentationFormat>
  <Paragraphs>102</Paragraphs>
  <Slides>14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Urban</vt:lpstr>
      <vt:lpstr>Progress in Cognitive Behavioral Interventions for Youth with ASD</vt:lpstr>
      <vt:lpstr>Acknowledgements </vt:lpstr>
      <vt:lpstr>BIACA-2  Intervention for Anxiety in ASD at UCLA</vt:lpstr>
      <vt:lpstr>Modifications to CBT</vt:lpstr>
      <vt:lpstr>Parent’s Role</vt:lpstr>
      <vt:lpstr>Study Design (Wood et al., 2014)</vt:lpstr>
      <vt:lpstr>Observation Measure</vt:lpstr>
      <vt:lpstr>% Diagnostic Remission @ Post</vt:lpstr>
      <vt:lpstr>Observed Positive Peer Social Engagement</vt:lpstr>
      <vt:lpstr>Observed Positive Peer Response to Positive Social Overtures</vt:lpstr>
      <vt:lpstr>Stress in ASD Study</vt:lpstr>
      <vt:lpstr>Findings from Stress Study</vt:lpstr>
      <vt:lpstr>Ongoing Treatment Studies </vt:lpstr>
      <vt:lpstr>Thank You!</vt:lpstr>
    </vt:vector>
  </TitlesOfParts>
  <Company>UCLA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Behavioral Family Therapy for Anxious Children</dc:title>
  <dc:creator>Jeff Wood</dc:creator>
  <cp:lastModifiedBy>Patricia Renno</cp:lastModifiedBy>
  <cp:revision>1166</cp:revision>
  <cp:lastPrinted>1601-01-01T00:00:00Z</cp:lastPrinted>
  <dcterms:created xsi:type="dcterms:W3CDTF">2014-10-14T00:46:08Z</dcterms:created>
  <dcterms:modified xsi:type="dcterms:W3CDTF">2014-10-14T00:52:06Z</dcterms:modified>
</cp:coreProperties>
</file>