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44"/>
  </p:notesMasterIdLst>
  <p:sldIdLst>
    <p:sldId id="256" r:id="rId2"/>
    <p:sldId id="342" r:id="rId3"/>
    <p:sldId id="288" r:id="rId4"/>
    <p:sldId id="261" r:id="rId5"/>
    <p:sldId id="269" r:id="rId6"/>
    <p:sldId id="257" r:id="rId7"/>
    <p:sldId id="348" r:id="rId8"/>
    <p:sldId id="260" r:id="rId9"/>
    <p:sldId id="327" r:id="rId10"/>
    <p:sldId id="331" r:id="rId11"/>
    <p:sldId id="329" r:id="rId12"/>
    <p:sldId id="332" r:id="rId13"/>
    <p:sldId id="328" r:id="rId14"/>
    <p:sldId id="336" r:id="rId15"/>
    <p:sldId id="292" r:id="rId16"/>
    <p:sldId id="293" r:id="rId17"/>
    <p:sldId id="294" r:id="rId18"/>
    <p:sldId id="338" r:id="rId19"/>
    <p:sldId id="308" r:id="rId20"/>
    <p:sldId id="316" r:id="rId21"/>
    <p:sldId id="290" r:id="rId22"/>
    <p:sldId id="334" r:id="rId23"/>
    <p:sldId id="330" r:id="rId24"/>
    <p:sldId id="321" r:id="rId25"/>
    <p:sldId id="323" r:id="rId26"/>
    <p:sldId id="349" r:id="rId27"/>
    <p:sldId id="296" r:id="rId28"/>
    <p:sldId id="341" r:id="rId29"/>
    <p:sldId id="337" r:id="rId30"/>
    <p:sldId id="350" r:id="rId31"/>
    <p:sldId id="309" r:id="rId32"/>
    <p:sldId id="297" r:id="rId33"/>
    <p:sldId id="333" r:id="rId34"/>
    <p:sldId id="339" r:id="rId35"/>
    <p:sldId id="340" r:id="rId36"/>
    <p:sldId id="306" r:id="rId37"/>
    <p:sldId id="335" r:id="rId38"/>
    <p:sldId id="324" r:id="rId39"/>
    <p:sldId id="343" r:id="rId40"/>
    <p:sldId id="345" r:id="rId41"/>
    <p:sldId id="346" r:id="rId42"/>
    <p:sldId id="34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07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421E7EF-192A-4693-8204-B29148387D51}" type="datetimeFigureOut">
              <a:rPr lang="en-US"/>
              <a:pPr>
                <a:defRPr/>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C79D4F-5C31-4739-9130-A042F7F63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i="1" smtClean="0"/>
              <a:t>POP INTO THE PRESENT MOMENT</a:t>
            </a:r>
          </a:p>
          <a:p>
            <a:pPr eaLnBrk="1" hangingPunct="1"/>
            <a:endParaRPr lang="en-US" altLang="en-US" i="1" smtClean="0"/>
          </a:p>
          <a:p>
            <a:pPr eaLnBrk="1" hangingPunct="1"/>
            <a:r>
              <a:rPr lang="en-US" altLang="en-US" i="1" smtClean="0"/>
              <a:t>Science - </a:t>
            </a:r>
            <a:r>
              <a:rPr lang="en-US" altLang="en-US" b="1" smtClean="0"/>
              <a:t>A Wandering Mind Is an Unhappy Mind (notice as your mind wanders during presentation)</a:t>
            </a:r>
          </a:p>
          <a:p>
            <a:pPr eaLnBrk="1" hangingPunct="1"/>
            <a:endParaRPr lang="en-US" altLang="en-US" smtClean="0"/>
          </a:p>
          <a:p>
            <a:pPr eaLnBrk="1" hangingPunct="1"/>
            <a:r>
              <a:rPr lang="en-US" altLang="en-US" smtClean="0"/>
              <a:t>Daniel Gilbert and Matthew Killingsworth  out of harvard</a:t>
            </a:r>
          </a:p>
          <a:p>
            <a:pPr eaLnBrk="1" hangingPunct="1"/>
            <a:r>
              <a:rPr lang="en-US" altLang="en-US" smtClean="0"/>
              <a:t>46.9% wandering, except sex 10%</a:t>
            </a:r>
          </a:p>
          <a:p>
            <a:pPr eaLnBrk="1" hangingPunct="1"/>
            <a:r>
              <a:rPr lang="en-US" altLang="en-US" smtClean="0"/>
              <a:t>Wandering Mind – Default Mode</a:t>
            </a:r>
          </a:p>
          <a:p>
            <a:pPr eaLnBrk="1" hangingPunct="1"/>
            <a:r>
              <a:rPr lang="en-US" altLang="en-US" smtClean="0"/>
              <a:t>"A human mind is a wandering mind, and a wandering mind is an unhappy mind," Killingsworth and Gilbert write. "The ability to think about what is not happening is a cognitive achievement that comes at an emotional cost."</a:t>
            </a:r>
          </a:p>
        </p:txBody>
      </p:sp>
      <p:sp>
        <p:nvSpPr>
          <p:cNvPr id="4" name="Slide Number Placeholder 3"/>
          <p:cNvSpPr>
            <a:spLocks noGrp="1"/>
          </p:cNvSpPr>
          <p:nvPr>
            <p:ph type="sldNum" sz="quarter" idx="5"/>
          </p:nvPr>
        </p:nvSpPr>
        <p:spPr/>
        <p:txBody>
          <a:bodyPr/>
          <a:lstStyle/>
          <a:p>
            <a:pPr>
              <a:defRPr/>
            </a:pPr>
            <a:fld id="{44A83B1D-8983-4824-AB3B-9E7B8A99B74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Thinking is the biggest dis-ease of our time - #1 way to avoid</a:t>
            </a:r>
          </a:p>
          <a:p>
            <a:pPr eaLnBrk="1" hangingPunct="1"/>
            <a:r>
              <a:rPr lang="en-US" altLang="en-US" smtClean="0"/>
              <a:t>Future Tripping, Fixing</a:t>
            </a:r>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84C7C14-8AC5-430A-9142-EC1B953D3D3B}"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D000C0F-9FCF-4BC0-B407-DA6D5B6F190E}"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Narrative – Story</a:t>
            </a:r>
          </a:p>
          <a:p>
            <a:pPr eaLnBrk="1" hangingPunct="1"/>
            <a:r>
              <a:rPr lang="en-US" altLang="en-US" smtClean="0"/>
              <a:t>Rumination - Weave example of thoughts, ruminations, emotions, sensations</a:t>
            </a:r>
          </a:p>
        </p:txBody>
      </p:sp>
      <p:sp>
        <p:nvSpPr>
          <p:cNvPr id="4" name="Slide Number Placeholder 3"/>
          <p:cNvSpPr>
            <a:spLocks noGrp="1"/>
          </p:cNvSpPr>
          <p:nvPr>
            <p:ph type="sldNum" sz="quarter" idx="5"/>
          </p:nvPr>
        </p:nvSpPr>
        <p:spPr/>
        <p:txBody>
          <a:bodyPr/>
          <a:lstStyle/>
          <a:p>
            <a:pPr>
              <a:defRPr/>
            </a:pPr>
            <a:fld id="{847D97F6-9D3D-4EA3-B010-92DD236ACC50}"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i="1" smtClean="0"/>
              <a:t>Science - </a:t>
            </a:r>
            <a:r>
              <a:rPr lang="en-US" altLang="en-US" b="1" smtClean="0"/>
              <a:t>A Wandering Mind Is an Unhappy Mind (notice as your mind wanders during presentation)</a:t>
            </a:r>
          </a:p>
          <a:p>
            <a:pPr eaLnBrk="1" hangingPunct="1"/>
            <a:endParaRPr lang="en-US" altLang="en-US" smtClean="0"/>
          </a:p>
          <a:p>
            <a:pPr eaLnBrk="1" hangingPunct="1"/>
            <a:r>
              <a:rPr lang="en-US" altLang="en-US" smtClean="0"/>
              <a:t>Daniel Gilbert and Matthew Killingsworth  out of harvard</a:t>
            </a:r>
          </a:p>
          <a:p>
            <a:pPr eaLnBrk="1" hangingPunct="1"/>
            <a:r>
              <a:rPr lang="en-US" altLang="en-US" smtClean="0"/>
              <a:t>46.9% wandering, except sex 10%</a:t>
            </a:r>
          </a:p>
          <a:p>
            <a:pPr eaLnBrk="1" hangingPunct="1"/>
            <a:r>
              <a:rPr lang="en-US" altLang="en-US" smtClean="0"/>
              <a:t>Wandering Mind – Default Mode</a:t>
            </a:r>
          </a:p>
          <a:p>
            <a:pPr eaLnBrk="1" hangingPunct="1"/>
            <a:r>
              <a:rPr lang="en-US" altLang="en-US" smtClean="0"/>
              <a:t>"A human mind is a wandering mind, and a wandering mind is an unhappy mind," Killingsworth and Gilbert write. "The ability to think about what is not happening is a cognitive achievement that comes at an emotional cost."</a:t>
            </a:r>
          </a:p>
        </p:txBody>
      </p:sp>
      <p:sp>
        <p:nvSpPr>
          <p:cNvPr id="4" name="Slide Number Placeholder 3"/>
          <p:cNvSpPr>
            <a:spLocks noGrp="1"/>
          </p:cNvSpPr>
          <p:nvPr>
            <p:ph type="sldNum" sz="quarter" idx="5"/>
          </p:nvPr>
        </p:nvSpPr>
        <p:spPr/>
        <p:txBody>
          <a:bodyPr/>
          <a:lstStyle/>
          <a:p>
            <a:pPr>
              <a:defRPr/>
            </a:pPr>
            <a:fld id="{0EFAE947-6A91-4CA8-9CC1-EA858625E554}"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Read story of MBCT person</a:t>
            </a:r>
          </a:p>
          <a:p>
            <a:pPr eaLnBrk="1" hangingPunct="1"/>
            <a:endParaRPr lang="en-US" altLang="en-US" smtClean="0"/>
          </a:p>
          <a:p>
            <a:pPr eaLnBrk="1" hangingPunct="1"/>
            <a:r>
              <a:rPr lang="en-US" altLang="en-US" smtClean="0"/>
              <a:t>"Depression struck me at 13, then 16, and has ruined the quality of my life on and off for forty years. It's been a murky maze of underground thoughts and feelings that attacked me internally like viruses. I used to feel like a sitting duck when depression hit and felt hopeless and helpless. I would usually shut down, hide out, and in the early days drink or smoke. Anything to become numb or not to feel the painful combination of feelings -- the self-loathing, the powerlessness, the despair. With this work I gained a sense of confidence.</a:t>
            </a:r>
          </a:p>
          <a:p>
            <a:pPr eaLnBrk="1" hangingPunct="1"/>
            <a:r>
              <a:rPr lang="en-US" altLang="en-US" smtClean="0"/>
              <a:t>When I felt depression coming on I snapped into gear and brought out my arsenal of goodies, in much the same way when I thought I was getting a cold I got out the echincea, the vitamin C, and the tea. If depression hits it is easier to get rid of.</a:t>
            </a:r>
          </a:p>
          <a:p>
            <a:pPr eaLnBrk="1" hangingPunct="1"/>
            <a:r>
              <a:rPr lang="en-US" altLang="en-US" smtClean="0"/>
              <a:t>First of all, the body scan. A godsend for getting out of my head when thoughts are recurring and rattling painfully around. Worried at 3 a.m. about my pregnant daughter having a miscarriage since she's already had two -- can't stop the images I'm seeing -- so focus on my left toe instead or my right knee. This moves the area of concentration to something not upsetting or disconcerting-to something in the present moment -- to something I can handle. Concentrate on body parts enough and I come back into the present time.</a:t>
            </a:r>
          </a:p>
          <a:p>
            <a:pPr eaLnBrk="1" hangingPunct="1"/>
            <a:r>
              <a:rPr lang="en-US" altLang="en-US" smtClean="0"/>
              <a:t>I teach high school and the teenagers are often angry and depressed. They act out repeatedly and will frequently curse me out in the middle of class. Frequently, it makes me angry and I hurl a sarcastic remark at them which only makes them angrier. Now I stop and do the 3 minute meditation -- breathe -- become aware of what I feel -- reset my button (which they've pushed) and act and respond from the place of a semblance of composure and balance.</a:t>
            </a:r>
          </a:p>
          <a:p>
            <a:pPr eaLnBrk="1" hangingPunct="1"/>
            <a:r>
              <a:rPr lang="en-US" altLang="en-US" smtClean="0"/>
              <a:t>Another tool to ward off depression, which makes everything crowded and pinched inside, is to do yoga, which creates space and well-being. From that state of mind I make better choices.</a:t>
            </a:r>
          </a:p>
          <a:p>
            <a:pPr eaLnBrk="1" hangingPunct="1"/>
            <a:r>
              <a:rPr lang="en-US" altLang="en-US" smtClean="0"/>
              <a:t>When in the past I slipped into negative self-speak, hurling slogans at myself that I've internalized over the years, now I remember I don't have to "believe everything I think." I consider that maybe what I am telling myself is merely conditioned thinking.</a:t>
            </a:r>
          </a:p>
          <a:p>
            <a:pPr eaLnBrk="1" hangingPunct="1"/>
            <a:r>
              <a:rPr lang="en-US" altLang="en-US" smtClean="0"/>
              <a:t>This has all brought me to the point of being aware of what is happenings as it is happening. With awareness or mindfulness things don't get out of hand and I am able to make better choices in the moment, (even if the choice is just a different thought) and therefore the depression is averted because the usual chain reaction is interrupted or if it hits I experience a more mild depression.</a:t>
            </a:r>
          </a:p>
          <a:p>
            <a:pPr eaLnBrk="1" hangingPunct="1"/>
            <a:r>
              <a:rPr lang="en-US" altLang="en-US" smtClean="0"/>
              <a:t>For the first time I feel I can prevent deep depression from assaulting me but if it does I feel I can work out of it sooner. Depression thrives on conditioning, panic and darkness. It is a drowning in quicksand.</a:t>
            </a:r>
          </a:p>
          <a:p>
            <a:pPr eaLnBrk="1" hangingPunct="1"/>
            <a:r>
              <a:rPr lang="en-US" altLang="en-US" smtClean="0"/>
              <a:t>With meditation I can loosen conditioned thoughts and feel more centered with my feet on the ground. Insight provides a light to see by and I am not swallowed up by the demons and forces of darkness. This class has enabled me to do that. Really."</a:t>
            </a:r>
          </a:p>
          <a:p>
            <a:pPr eaLnBrk="1" hangingPunct="1"/>
            <a:endParaRPr lang="en-US" altLang="en-US" smtClean="0"/>
          </a:p>
        </p:txBody>
      </p:sp>
      <p:sp>
        <p:nvSpPr>
          <p:cNvPr id="51204"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83F5FFEA-6362-4F57-8C9D-AAA4B9246DC8}" type="slidenum">
              <a:rPr lang="en-US" sz="1200" smtClean="0"/>
              <a:pPr eaLnBrk="1" hangingPunct="1">
                <a:defRPr/>
              </a:pPr>
              <a:t>31</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Madeline’s story on how because of her ADHD taking</a:t>
            </a:r>
            <a:r>
              <a:rPr lang="en-US" baseline="0" dirty="0" smtClean="0"/>
              <a:t> tests were the </a:t>
            </a:r>
            <a:r>
              <a:rPr lang="en-US" baseline="0" dirty="0" err="1" smtClean="0"/>
              <a:t>bain</a:t>
            </a:r>
            <a:r>
              <a:rPr lang="en-US" baseline="0" dirty="0" smtClean="0"/>
              <a:t> of her existence and always made her cry but after taking our class and practicing the body scan she was actually able to complete a test without crying which is something she never thought possible </a:t>
            </a:r>
            <a:endParaRPr lang="en-US" dirty="0"/>
          </a:p>
        </p:txBody>
      </p:sp>
      <p:sp>
        <p:nvSpPr>
          <p:cNvPr id="4" name="Slide Number Placeholder 3"/>
          <p:cNvSpPr>
            <a:spLocks noGrp="1"/>
          </p:cNvSpPr>
          <p:nvPr>
            <p:ph type="sldNum" sz="quarter" idx="10"/>
          </p:nvPr>
        </p:nvSpPr>
        <p:spPr/>
        <p:txBody>
          <a:bodyPr/>
          <a:lstStyle/>
          <a:p>
            <a:pPr>
              <a:defRPr/>
            </a:pPr>
            <a:fld id="{EEC79D4F-5C31-4739-9130-A042F7F63ECB}" type="slidenum">
              <a:rPr lang="en-US" smtClean="0"/>
              <a:pPr>
                <a:defRPr/>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i="1" smtClean="0"/>
              <a:t>Science - </a:t>
            </a:r>
            <a:r>
              <a:rPr lang="en-US" altLang="en-US" b="1" smtClean="0"/>
              <a:t>A Wandering Mind Is an Unhappy Mind (notice as your mind wanders during presentation)</a:t>
            </a:r>
          </a:p>
          <a:p>
            <a:pPr eaLnBrk="1" hangingPunct="1"/>
            <a:endParaRPr lang="en-US" altLang="en-US" smtClean="0"/>
          </a:p>
          <a:p>
            <a:pPr eaLnBrk="1" hangingPunct="1"/>
            <a:r>
              <a:rPr lang="en-US" altLang="en-US" smtClean="0"/>
              <a:t>Daniel Gilbert and Matthew Killingsworth  out of harvard</a:t>
            </a:r>
          </a:p>
          <a:p>
            <a:pPr eaLnBrk="1" hangingPunct="1"/>
            <a:r>
              <a:rPr lang="en-US" altLang="en-US" smtClean="0"/>
              <a:t>46.9% wandering, except sex 10%</a:t>
            </a:r>
          </a:p>
          <a:p>
            <a:pPr eaLnBrk="1" hangingPunct="1"/>
            <a:r>
              <a:rPr lang="en-US" altLang="en-US" smtClean="0"/>
              <a:t>Wandering Mind – Default Mode</a:t>
            </a:r>
          </a:p>
          <a:p>
            <a:pPr eaLnBrk="1" hangingPunct="1"/>
            <a:r>
              <a:rPr lang="en-US" altLang="en-US" smtClean="0"/>
              <a:t>"A human mind is a wandering mind, and a wandering mind is an unhappy mind," Killingsworth and Gilbert write. "The ability to think about what is not happening is a cognitive achievement that comes at an emotional cost."</a:t>
            </a:r>
          </a:p>
        </p:txBody>
      </p:sp>
      <p:sp>
        <p:nvSpPr>
          <p:cNvPr id="4" name="Slide Number Placeholder 3"/>
          <p:cNvSpPr>
            <a:spLocks noGrp="1"/>
          </p:cNvSpPr>
          <p:nvPr>
            <p:ph type="sldNum" sz="quarter" idx="5"/>
          </p:nvPr>
        </p:nvSpPr>
        <p:spPr/>
        <p:txBody>
          <a:bodyPr/>
          <a:lstStyle/>
          <a:p>
            <a:pPr>
              <a:defRPr/>
            </a:pPr>
            <a:fld id="{0294C679-01AC-4D57-9A93-94EA0942EC0C}"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Read story of MBCT person</a:t>
            </a:r>
          </a:p>
          <a:p>
            <a:pPr eaLnBrk="1" hangingPunct="1"/>
            <a:endParaRPr lang="en-US" altLang="en-US" smtClean="0"/>
          </a:p>
          <a:p>
            <a:pPr eaLnBrk="1" hangingPunct="1"/>
            <a:r>
              <a:rPr lang="en-US" altLang="en-US" smtClean="0"/>
              <a:t>"Depression struck me at 13, then 16, and has ruined the quality of my life on and off for forty years. It's been a murky maze of underground thoughts and feelings that attacked me internally like viruses. I used to feel like a sitting duck when depression hit and felt hopeless and helpless. I would usually shut down, hide out, and in the early days drink or smoke. Anything to become numb or not to feel the painful combination of feelings -- the self-loathing, the powerlessness, the despair. With this work I gained a sense of confidence.</a:t>
            </a:r>
          </a:p>
          <a:p>
            <a:pPr eaLnBrk="1" hangingPunct="1"/>
            <a:r>
              <a:rPr lang="en-US" altLang="en-US" smtClean="0"/>
              <a:t>When I felt depression coming on I snapped into gear and brought out my arsenal of goodies, in much the same way when I thought I was getting a cold I got out the echincea, the vitamin C, and the tea. If depression hits it is easier to get rid of.</a:t>
            </a:r>
          </a:p>
          <a:p>
            <a:pPr eaLnBrk="1" hangingPunct="1"/>
            <a:r>
              <a:rPr lang="en-US" altLang="en-US" smtClean="0"/>
              <a:t>First of all, the body scan. A godsend for getting out of my head when thoughts are recurring and rattling painfully around. Worried at 3 a.m. about my pregnant daughter having a miscarriage since she's already had two -- can't stop the images I'm seeing -- so focus on my left toe instead or my right knee. This moves the area of concentration to something not upsetting or disconcerting-to something in the present moment -- to something I can handle. Concentrate on body parts enough and I come back into the present time.</a:t>
            </a:r>
          </a:p>
          <a:p>
            <a:pPr eaLnBrk="1" hangingPunct="1"/>
            <a:r>
              <a:rPr lang="en-US" altLang="en-US" smtClean="0"/>
              <a:t>I teach high school and the teenagers are often angry and depressed. They act out repeatedly and will frequently curse me out in the middle of class. Frequently, it makes me angry and I hurl a sarcastic remark at them which only makes them angrier. Now I stop and do the 3 minute meditation -- breathe -- become aware of what I feel -- reset my button (which they've pushed) and act and respond from the place of a semblance of composure and balance.</a:t>
            </a:r>
          </a:p>
          <a:p>
            <a:pPr eaLnBrk="1" hangingPunct="1"/>
            <a:r>
              <a:rPr lang="en-US" altLang="en-US" smtClean="0"/>
              <a:t>Another tool to ward off depression, which makes everything crowded and pinched inside, is to do yoga, which creates space and well-being. From that state of mind I make better choices.</a:t>
            </a:r>
          </a:p>
          <a:p>
            <a:pPr eaLnBrk="1" hangingPunct="1"/>
            <a:r>
              <a:rPr lang="en-US" altLang="en-US" smtClean="0"/>
              <a:t>When in the past I slipped into negative self-speak, hurling slogans at myself that I've internalized over the years, now I remember I don't have to "believe everything I think." I consider that maybe what I am telling myself is merely conditioned thinking.</a:t>
            </a:r>
          </a:p>
          <a:p>
            <a:pPr eaLnBrk="1" hangingPunct="1"/>
            <a:r>
              <a:rPr lang="en-US" altLang="en-US" smtClean="0"/>
              <a:t>This has all brought me to the point of being aware of what is happenings as it is happening. With awareness or mindfulness things don't get out of hand and I am able to make better choices in the moment, (even if the choice is just a different thought) and therefore the depression is averted because the usual chain reaction is interrupted or if it hits I experience a more mild depression.</a:t>
            </a:r>
          </a:p>
          <a:p>
            <a:pPr eaLnBrk="1" hangingPunct="1"/>
            <a:r>
              <a:rPr lang="en-US" altLang="en-US" smtClean="0"/>
              <a:t>For the first time I feel I can prevent deep depression from assaulting me but if it does I feel I can work out of it sooner. Depression thrives on conditioning, panic and darkness. It is a drowning in quicksand.</a:t>
            </a:r>
          </a:p>
          <a:p>
            <a:pPr eaLnBrk="1" hangingPunct="1"/>
            <a:r>
              <a:rPr lang="en-US" altLang="en-US" smtClean="0"/>
              <a:t>With meditation I can loosen conditioned thoughts and feel more centered with my feet on the ground. Insight provides a light to see by and I am not swallowed up by the demons and forces of darkness. This class has enabled me to do that. Really."</a:t>
            </a:r>
          </a:p>
          <a:p>
            <a:pPr eaLnBrk="1" hangingPunct="1"/>
            <a:endParaRPr lang="en-US" altLang="en-US" smtClean="0"/>
          </a:p>
        </p:txBody>
      </p:sp>
      <p:sp>
        <p:nvSpPr>
          <p:cNvPr id="51204"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C115433B-AFCF-49E8-A1C0-749C181EEDA3}" type="slidenum">
              <a:rPr lang="en-US" sz="1200" smtClean="0"/>
              <a:pPr eaLnBrk="1" hangingPunct="1">
                <a:defRPr/>
              </a:pPr>
              <a:t>38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Read story of MBCT person</a:t>
            </a:r>
          </a:p>
          <a:p>
            <a:pPr eaLnBrk="1" hangingPunct="1"/>
            <a:endParaRPr lang="en-US" altLang="en-US" smtClean="0"/>
          </a:p>
          <a:p>
            <a:pPr eaLnBrk="1" hangingPunct="1"/>
            <a:r>
              <a:rPr lang="en-US" altLang="en-US" smtClean="0"/>
              <a:t>"Depression struck me at 13, then 16, and has ruined the quality of my life on and off for forty years. It's been a murky maze of underground thoughts and feelings that attacked me internally like viruses. I used to feel like a sitting duck when depression hit and felt hopeless and helpless. I would usually shut down, hide out, and in the early days drink or smoke. Anything to become numb or not to feel the painful combination of feelings -- the self-loathing, the powerlessness, the despair. With this work I gained a sense of confidence.</a:t>
            </a:r>
          </a:p>
          <a:p>
            <a:pPr eaLnBrk="1" hangingPunct="1"/>
            <a:r>
              <a:rPr lang="en-US" altLang="en-US" smtClean="0"/>
              <a:t>When I felt depression coming on I snapped into gear and brought out my arsenal of goodies, in much the same way when I thought I was getting a cold I got out the echincea, the vitamin C, and the tea. If depression hits it is easier to get rid of.</a:t>
            </a:r>
          </a:p>
          <a:p>
            <a:pPr eaLnBrk="1" hangingPunct="1"/>
            <a:r>
              <a:rPr lang="en-US" altLang="en-US" smtClean="0"/>
              <a:t>First of all, the body scan. A godsend for getting out of my head when thoughts are recurring and rattling painfully around. Worried at 3 a.m. about my pregnant daughter having a miscarriage since she's already had two -- can't stop the images I'm seeing -- so focus on my left toe instead or my right knee. This moves the area of concentration to something not upsetting or disconcerting-to something in the present moment -- to something I can handle. Concentrate on body parts enough and I come back into the present time.</a:t>
            </a:r>
          </a:p>
          <a:p>
            <a:pPr eaLnBrk="1" hangingPunct="1"/>
            <a:r>
              <a:rPr lang="en-US" altLang="en-US" smtClean="0"/>
              <a:t>I teach high school and the teenagers are often angry and depressed. They act out repeatedly and will frequently curse me out in the middle of class. Frequently, it makes me angry and I hurl a sarcastic remark at them which only makes them angrier. Now I stop and do the 3 minute meditation -- breathe -- become aware of what I feel -- reset my button (which they've pushed) and act and respond from the place of a semblance of composure and balance.</a:t>
            </a:r>
          </a:p>
          <a:p>
            <a:pPr eaLnBrk="1" hangingPunct="1"/>
            <a:r>
              <a:rPr lang="en-US" altLang="en-US" smtClean="0"/>
              <a:t>Another tool to ward off depression, which makes everything crowded and pinched inside, is to do yoga, which creates space and well-being. From that state of mind I make better choices.</a:t>
            </a:r>
          </a:p>
          <a:p>
            <a:pPr eaLnBrk="1" hangingPunct="1"/>
            <a:r>
              <a:rPr lang="en-US" altLang="en-US" smtClean="0"/>
              <a:t>When in the past I slipped into negative self-speak, hurling slogans at myself that I've internalized over the years, now I remember I don't have to "believe everything I think." I consider that maybe what I am telling myself is merely conditioned thinking.</a:t>
            </a:r>
          </a:p>
          <a:p>
            <a:pPr eaLnBrk="1" hangingPunct="1"/>
            <a:r>
              <a:rPr lang="en-US" altLang="en-US" smtClean="0"/>
              <a:t>This has all brought me to the point of being aware of what is happenings as it is happening. With awareness or mindfulness things don't get out of hand and I am able to make better choices in the moment, (even if the choice is just a different thought) and therefore the depression is averted because the usual chain reaction is interrupted or if it hits I experience a more mild depression.</a:t>
            </a:r>
          </a:p>
          <a:p>
            <a:pPr eaLnBrk="1" hangingPunct="1"/>
            <a:r>
              <a:rPr lang="en-US" altLang="en-US" smtClean="0"/>
              <a:t>For the first time I feel I can prevent deep depression from assaulting me but if it does I feel I can work out of it sooner. Depression thrives on conditioning, panic and darkness. It is a drowning in quicksand.</a:t>
            </a:r>
          </a:p>
          <a:p>
            <a:pPr eaLnBrk="1" hangingPunct="1"/>
            <a:r>
              <a:rPr lang="en-US" altLang="en-US" smtClean="0"/>
              <a:t>With meditation I can loosen conditioned thoughts and feel more centered with my feet on the ground. Insight provides a light to see by and I am not swallowed up by the demons and forces of darkness. This class has enabled me to do that. Really."</a:t>
            </a:r>
          </a:p>
          <a:p>
            <a:pPr eaLnBrk="1" hangingPunct="1"/>
            <a:endParaRPr lang="en-US" altLang="en-US" smtClean="0"/>
          </a:p>
        </p:txBody>
      </p:sp>
      <p:sp>
        <p:nvSpPr>
          <p:cNvPr id="51204"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C115433B-AFCF-49E8-A1C0-749C181EEDA3}" type="slidenum">
              <a:rPr lang="en-US" sz="1200" smtClean="0"/>
              <a:pPr eaLnBrk="1" hangingPunct="1">
                <a:defRPr/>
              </a:pPr>
              <a:t>39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62F5BAB-EC56-446A-A7A4-085F4695C6DD}" type="slidenum">
              <a:rPr lang="en-US" sz="1200" smtClean="0"/>
              <a:pPr eaLnBrk="1" hangingPunct="1">
                <a:defRPr/>
              </a:pPr>
              <a:t>40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51204"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6020D01F-6614-4EB3-9E4C-1FB864F4A995}" type="slidenum">
              <a:rPr lang="en-US" sz="1200" smtClean="0"/>
              <a:pPr eaLnBrk="1" hangingPunct="1">
                <a:defRPr/>
              </a:pPr>
              <a:t>7</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take cognitive Level into consideration and adjust accordingly,</a:t>
            </a:r>
            <a:r>
              <a:rPr lang="en-US" baseline="0" dirty="0" smtClean="0"/>
              <a:t> making the meditations and exercises playful and engaging, shorter, bite sized practices </a:t>
            </a:r>
            <a:endParaRPr lang="en-US" dirty="0"/>
          </a:p>
        </p:txBody>
      </p:sp>
      <p:sp>
        <p:nvSpPr>
          <p:cNvPr id="4" name="Slide Number Placeholder 3"/>
          <p:cNvSpPr>
            <a:spLocks noGrp="1"/>
          </p:cNvSpPr>
          <p:nvPr>
            <p:ph type="sldNum" sz="quarter" idx="10"/>
          </p:nvPr>
        </p:nvSpPr>
        <p:spPr/>
        <p:txBody>
          <a:bodyPr/>
          <a:lstStyle/>
          <a:p>
            <a:pPr>
              <a:defRPr/>
            </a:pPr>
            <a:fld id="{EEC79D4F-5C31-4739-9130-A042F7F63ECB}"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cure all – not a panacea, another tool in your tool box</a:t>
            </a:r>
            <a:r>
              <a:rPr lang="en-US" baseline="0" dirty="0" smtClean="0"/>
              <a:t> </a:t>
            </a:r>
            <a:r>
              <a:rPr lang="en-US" dirty="0" smtClean="0"/>
              <a:t>– we always say, go with what works – going to be different for everyone. Take your child or the child you are working with  into</a:t>
            </a:r>
            <a:r>
              <a:rPr lang="en-US" baseline="0" dirty="0" smtClean="0"/>
              <a:t> consideration in </a:t>
            </a:r>
            <a:r>
              <a:rPr lang="en-US" baseline="0" dirty="0" err="1" smtClean="0"/>
              <a:t>chosing</a:t>
            </a:r>
            <a:r>
              <a:rPr lang="en-US" baseline="0" dirty="0" smtClean="0"/>
              <a:t> what might work best for them. </a:t>
            </a:r>
            <a:endParaRPr lang="en-US" dirty="0"/>
          </a:p>
        </p:txBody>
      </p:sp>
      <p:sp>
        <p:nvSpPr>
          <p:cNvPr id="4" name="Slide Number Placeholder 3"/>
          <p:cNvSpPr>
            <a:spLocks noGrp="1"/>
          </p:cNvSpPr>
          <p:nvPr>
            <p:ph type="sldNum" sz="quarter" idx="10"/>
          </p:nvPr>
        </p:nvSpPr>
        <p:spPr/>
        <p:txBody>
          <a:bodyPr/>
          <a:lstStyle/>
          <a:p>
            <a:pPr>
              <a:defRPr/>
            </a:pPr>
            <a:fld id="{EEC79D4F-5C31-4739-9130-A042F7F63ECB}"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5C862A9-8E6E-499C-BA50-1963AF051159}"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DE8EEB87-6730-47C5-BED2-544711CA8B0B}"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Tell Story of Jack Kent and his dragon, There’s no such thing as dragons.</a:t>
            </a:r>
          </a:p>
          <a:p>
            <a:pPr eaLnBrk="1" hangingPunct="1"/>
            <a:r>
              <a:rPr lang="en-US" altLang="en-US" smtClean="0"/>
              <a:t>Mindfulness helps us gently and compassionately acknowledge our fears and pain. </a:t>
            </a:r>
          </a:p>
        </p:txBody>
      </p:sp>
      <p:sp>
        <p:nvSpPr>
          <p:cNvPr id="4" name="Slide Number Placeholder 3"/>
          <p:cNvSpPr>
            <a:spLocks noGrp="1"/>
          </p:cNvSpPr>
          <p:nvPr>
            <p:ph type="sldNum" sz="quarter" idx="5"/>
          </p:nvPr>
        </p:nvSpPr>
        <p:spPr/>
        <p:txBody>
          <a:bodyPr/>
          <a:lstStyle/>
          <a:p>
            <a:pPr>
              <a:defRPr/>
            </a:pPr>
            <a:fld id="{106843D5-D438-48BD-8772-FB1188B9CBA5}"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Read story of MBCT person</a:t>
            </a:r>
          </a:p>
          <a:p>
            <a:pPr eaLnBrk="1" hangingPunct="1"/>
            <a:endParaRPr lang="en-US" altLang="en-US" smtClean="0"/>
          </a:p>
          <a:p>
            <a:pPr eaLnBrk="1" hangingPunct="1"/>
            <a:r>
              <a:rPr lang="en-US" altLang="en-US" smtClean="0"/>
              <a:t>"Depression struck me at 13, then 16, and has ruined the quality of my life on and off for forty years. It's been a murky maze of underground thoughts and feelings that attacked me internally like viruses. I used to feel like a sitting duck when depression hit and felt hopeless and helpless. I would usually shut down, hide out, and in the early days drink or smoke. Anything to become numb or not to feel the painful combination of feelings -- the self-loathing, the powerlessness, the despair. With this work I gained a sense of confidence.</a:t>
            </a:r>
          </a:p>
          <a:p>
            <a:pPr eaLnBrk="1" hangingPunct="1"/>
            <a:r>
              <a:rPr lang="en-US" altLang="en-US" smtClean="0"/>
              <a:t>When I felt depression coming on I snapped into gear and brought out my arsenal of goodies, in much the same way when I thought I was getting a cold I got out the echincea, the vitamin C, and the tea. If depression hits it is easier to get rid of.</a:t>
            </a:r>
          </a:p>
          <a:p>
            <a:pPr eaLnBrk="1" hangingPunct="1"/>
            <a:r>
              <a:rPr lang="en-US" altLang="en-US" smtClean="0"/>
              <a:t>First of all, the body scan. A godsend for getting out of my head when thoughts are recurring and rattling painfully around. Worried at 3 a.m. about my pregnant daughter having a miscarriage since she's already had two -- can't stop the images I'm seeing -- so focus on my left toe instead or my right knee. This moves the area of concentration to something not upsetting or disconcerting-to something in the present moment -- to something I can handle. Concentrate on body parts enough and I come back into the present time.</a:t>
            </a:r>
          </a:p>
          <a:p>
            <a:pPr eaLnBrk="1" hangingPunct="1"/>
            <a:r>
              <a:rPr lang="en-US" altLang="en-US" smtClean="0"/>
              <a:t>I teach high school and the teenagers are often angry and depressed. They act out repeatedly and will frequently curse me out in the middle of class. Frequently, it makes me angry and I hurl a sarcastic remark at them which only makes them angrier. Now I stop and do the 3 minute meditation -- breathe -- become aware of what I feel -- reset my button (which they've pushed) and act and respond from the place of a semblance of composure and balance.</a:t>
            </a:r>
          </a:p>
          <a:p>
            <a:pPr eaLnBrk="1" hangingPunct="1"/>
            <a:r>
              <a:rPr lang="en-US" altLang="en-US" smtClean="0"/>
              <a:t>Another tool to ward off depression, which makes everything crowded and pinched inside, is to do yoga, which creates space and well-being. From that state of mind I make better choices.</a:t>
            </a:r>
          </a:p>
          <a:p>
            <a:pPr eaLnBrk="1" hangingPunct="1"/>
            <a:r>
              <a:rPr lang="en-US" altLang="en-US" smtClean="0"/>
              <a:t>When in the past I slipped into negative self-speak, hurling slogans at myself that I've internalized over the years, now I remember I don't have to "believe everything I think." I consider that maybe what I am telling myself is merely conditioned thinking.</a:t>
            </a:r>
          </a:p>
          <a:p>
            <a:pPr eaLnBrk="1" hangingPunct="1"/>
            <a:r>
              <a:rPr lang="en-US" altLang="en-US" smtClean="0"/>
              <a:t>This has all brought me to the point of being aware of what is happenings as it is happening. With awareness or mindfulness things don't get out of hand and I am able to make better choices in the moment, (even if the choice is just a different thought) and therefore the depression is averted because the usual chain reaction is interrupted or if it hits I experience a more mild depression.</a:t>
            </a:r>
          </a:p>
          <a:p>
            <a:pPr eaLnBrk="1" hangingPunct="1"/>
            <a:r>
              <a:rPr lang="en-US" altLang="en-US" smtClean="0"/>
              <a:t>For the first time I feel I can prevent deep depression from assaulting me but if it does I feel I can work out of it sooner. Depression thrives on conditioning, panic and darkness. It is a drowning in quicksand.</a:t>
            </a:r>
          </a:p>
          <a:p>
            <a:pPr eaLnBrk="1" hangingPunct="1"/>
            <a:r>
              <a:rPr lang="en-US" altLang="en-US" smtClean="0"/>
              <a:t>With meditation I can loosen conditioned thoughts and feel more centered with my feet on the ground. Insight provides a light to see by and I am not swallowed up by the demons and forces of darkness. This class has enabled me to do that. Really."</a:t>
            </a:r>
          </a:p>
          <a:p>
            <a:pPr eaLnBrk="1" hangingPunct="1"/>
            <a:endParaRPr lang="en-US" altLang="en-US" smtClean="0"/>
          </a:p>
        </p:txBody>
      </p:sp>
      <p:sp>
        <p:nvSpPr>
          <p:cNvPr id="51204"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04909466-4C2F-4374-9E99-A96791768D5D}" type="slidenum">
              <a:rPr lang="en-US" sz="1200" smtClean="0"/>
              <a:pPr eaLnBrk="1" hangingPunct="1">
                <a:defRPr/>
              </a:pPr>
              <a:t>19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45060" name="Slide Number Placeholder 3"/>
          <p:cNvSpPr>
            <a:spLocks noGrp="1"/>
          </p:cNvSpPr>
          <p:nvPr>
            <p:ph type="sldNum" sz="quarter" idx="5"/>
          </p:nvPr>
        </p:nvSpPr>
        <p:spPr>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FC5D2EB0-D3C9-47BF-9DB6-9323887874BF}" type="slidenum">
              <a:rPr lang="en-US" sz="1200" smtClean="0"/>
              <a:pPr eaLnBrk="1" hangingPunct="1">
                <a:defRPr/>
              </a:pPr>
              <a:t>21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BDA3E7B-7020-497D-9845-1D82790012B6}" type="datetime1">
              <a:rPr lang="en-US" smtClean="0"/>
              <a:t>10/1/2014</a:t>
            </a:fld>
            <a:endParaRPr lang="en-US"/>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sp>
        <p:nvSpPr>
          <p:cNvPr id="6" name="Slide Number Placeholder 5"/>
          <p:cNvSpPr>
            <a:spLocks noGrp="1"/>
          </p:cNvSpPr>
          <p:nvPr>
            <p:ph type="sldNum" sz="quarter" idx="12"/>
          </p:nvPr>
        </p:nvSpPr>
        <p:spPr/>
        <p:txBody>
          <a:bodyPr/>
          <a:lstStyle/>
          <a:p>
            <a:pPr>
              <a:defRPr/>
            </a:pPr>
            <a:fld id="{F4657A3D-7E6E-4A5E-BD1F-98369B13581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DA1EBBD-217A-48F7-BA55-CF859ADD1E4B}" type="datetime1">
              <a:rPr lang="en-US" smtClean="0"/>
              <a:t>10/1/2014</a:t>
            </a:fld>
            <a:endParaRPr lang="en-US"/>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sp>
        <p:nvSpPr>
          <p:cNvPr id="6" name="Slide Number Placeholder 5"/>
          <p:cNvSpPr>
            <a:spLocks noGrp="1"/>
          </p:cNvSpPr>
          <p:nvPr>
            <p:ph type="sldNum" sz="quarter" idx="12"/>
          </p:nvPr>
        </p:nvSpPr>
        <p:spPr/>
        <p:txBody>
          <a:bodyPr/>
          <a:lstStyle/>
          <a:p>
            <a:pPr>
              <a:defRPr/>
            </a:pPr>
            <a:fld id="{317DE099-3C3B-4149-AEF6-B83014D9606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0C4A5FE-05CF-4046-A3B4-B35FC5ED7426}" type="datetime1">
              <a:rPr lang="en-US" smtClean="0"/>
              <a:t>10/1/2014</a:t>
            </a:fld>
            <a:endParaRPr lang="en-US"/>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sp>
        <p:nvSpPr>
          <p:cNvPr id="6" name="Slide Number Placeholder 5"/>
          <p:cNvSpPr>
            <a:spLocks noGrp="1"/>
          </p:cNvSpPr>
          <p:nvPr>
            <p:ph type="sldNum" sz="quarter" idx="12"/>
          </p:nvPr>
        </p:nvSpPr>
        <p:spPr/>
        <p:txBody>
          <a:bodyPr/>
          <a:lstStyle/>
          <a:p>
            <a:pPr>
              <a:defRPr/>
            </a:pPr>
            <a:fld id="{388AD494-E5C3-4897-9289-DDCE9165F2B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4B39D96-DA01-4694-86CE-A37385F5901A}" type="datetime1">
              <a:rPr lang="en-US" smtClean="0"/>
              <a:t>10/1/2014</a:t>
            </a:fld>
            <a:endParaRPr lang="en-US"/>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sp>
        <p:nvSpPr>
          <p:cNvPr id="6" name="Slide Number Placeholder 5"/>
          <p:cNvSpPr>
            <a:spLocks noGrp="1"/>
          </p:cNvSpPr>
          <p:nvPr>
            <p:ph type="sldNum" sz="quarter" idx="12"/>
          </p:nvPr>
        </p:nvSpPr>
        <p:spPr/>
        <p:txBody>
          <a:bodyPr/>
          <a:lstStyle/>
          <a:p>
            <a:pPr>
              <a:defRPr/>
            </a:pPr>
            <a:fld id="{FE0314E5-4074-474B-B4C4-77BFF92935D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48775A8-57B4-4BF6-AEEF-D11699AB4933}" type="datetime1">
              <a:rPr lang="en-US" smtClean="0"/>
              <a:t>10/1/2014</a:t>
            </a:fld>
            <a:endParaRPr lang="en-US"/>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sp>
        <p:nvSpPr>
          <p:cNvPr id="6" name="Slide Number Placeholder 5"/>
          <p:cNvSpPr>
            <a:spLocks noGrp="1"/>
          </p:cNvSpPr>
          <p:nvPr>
            <p:ph type="sldNum" sz="quarter" idx="12"/>
          </p:nvPr>
        </p:nvSpPr>
        <p:spPr/>
        <p:txBody>
          <a:bodyPr/>
          <a:lstStyle/>
          <a:p>
            <a:pPr>
              <a:defRPr/>
            </a:pPr>
            <a:fld id="{8B5F77EB-357E-4BAA-B2F3-2ABED5F7ADB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0AE2DCE-EB01-4BE9-A66D-F9739EE3418B}" type="datetime1">
              <a:rPr lang="en-US" smtClean="0"/>
              <a:t>10/1/2014</a:t>
            </a:fld>
            <a:endParaRPr lang="en-US"/>
          </a:p>
        </p:txBody>
      </p:sp>
      <p:sp>
        <p:nvSpPr>
          <p:cNvPr id="6" name="Footer Placeholder 5"/>
          <p:cNvSpPr>
            <a:spLocks noGrp="1"/>
          </p:cNvSpPr>
          <p:nvPr>
            <p:ph type="ftr" sz="quarter" idx="11"/>
          </p:nvPr>
        </p:nvSpPr>
        <p:spPr/>
        <p:txBody>
          <a:bodyPr/>
          <a:lstStyle/>
          <a:p>
            <a:pPr>
              <a:defRPr/>
            </a:pPr>
            <a:r>
              <a:rPr lang="en-US" smtClean="0"/>
              <a:t>© Goldstein 2014</a:t>
            </a:r>
            <a:endParaRPr lang="en-US"/>
          </a:p>
        </p:txBody>
      </p:sp>
      <p:sp>
        <p:nvSpPr>
          <p:cNvPr id="7" name="Slide Number Placeholder 6"/>
          <p:cNvSpPr>
            <a:spLocks noGrp="1"/>
          </p:cNvSpPr>
          <p:nvPr>
            <p:ph type="sldNum" sz="quarter" idx="12"/>
          </p:nvPr>
        </p:nvSpPr>
        <p:spPr/>
        <p:txBody>
          <a:bodyPr/>
          <a:lstStyle/>
          <a:p>
            <a:pPr>
              <a:defRPr/>
            </a:pPr>
            <a:fld id="{02F5B01C-FC7C-42BE-A413-AF2B9C055E9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FB07F3C-E6A0-46E7-92C5-4524CF89B4A1}" type="datetime1">
              <a:rPr lang="en-US" smtClean="0"/>
              <a:t>10/1/2014</a:t>
            </a:fld>
            <a:endParaRPr lang="en-US"/>
          </a:p>
        </p:txBody>
      </p:sp>
      <p:sp>
        <p:nvSpPr>
          <p:cNvPr id="8" name="Footer Placeholder 7"/>
          <p:cNvSpPr>
            <a:spLocks noGrp="1"/>
          </p:cNvSpPr>
          <p:nvPr>
            <p:ph type="ftr" sz="quarter" idx="11"/>
          </p:nvPr>
        </p:nvSpPr>
        <p:spPr/>
        <p:txBody>
          <a:bodyPr/>
          <a:lstStyle/>
          <a:p>
            <a:pPr>
              <a:defRPr/>
            </a:pPr>
            <a:r>
              <a:rPr lang="en-US" smtClean="0"/>
              <a:t>© Goldstein 2014</a:t>
            </a:r>
            <a:endParaRPr lang="en-US"/>
          </a:p>
        </p:txBody>
      </p:sp>
      <p:sp>
        <p:nvSpPr>
          <p:cNvPr id="9" name="Slide Number Placeholder 8"/>
          <p:cNvSpPr>
            <a:spLocks noGrp="1"/>
          </p:cNvSpPr>
          <p:nvPr>
            <p:ph type="sldNum" sz="quarter" idx="12"/>
          </p:nvPr>
        </p:nvSpPr>
        <p:spPr/>
        <p:txBody>
          <a:bodyPr/>
          <a:lstStyle/>
          <a:p>
            <a:pPr>
              <a:defRPr/>
            </a:pPr>
            <a:fld id="{315527B8-DBB3-423C-9356-031DEC889B1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FE8AEF7-9FBA-45DC-B818-B9C4A4DCAFC9}" type="datetime1">
              <a:rPr lang="en-US" smtClean="0"/>
              <a:t>10/1/2014</a:t>
            </a:fld>
            <a:endParaRPr lang="en-US"/>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
        <p:nvSpPr>
          <p:cNvPr id="5" name="Slide Number Placeholder 4"/>
          <p:cNvSpPr>
            <a:spLocks noGrp="1"/>
          </p:cNvSpPr>
          <p:nvPr>
            <p:ph type="sldNum" sz="quarter" idx="12"/>
          </p:nvPr>
        </p:nvSpPr>
        <p:spPr/>
        <p:txBody>
          <a:bodyPr/>
          <a:lstStyle/>
          <a:p>
            <a:pPr>
              <a:defRPr/>
            </a:pPr>
            <a:fld id="{74B4CE65-683A-45C4-994D-911881306F3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9A2C53-5CED-4E1D-958E-E6A6A40AB74A}" type="datetime1">
              <a:rPr lang="en-US" smtClean="0"/>
              <a:t>10/1/2014</a:t>
            </a:fld>
            <a:endParaRPr lang="en-US"/>
          </a:p>
        </p:txBody>
      </p:sp>
      <p:sp>
        <p:nvSpPr>
          <p:cNvPr id="3" name="Footer Placeholder 2"/>
          <p:cNvSpPr>
            <a:spLocks noGrp="1"/>
          </p:cNvSpPr>
          <p:nvPr>
            <p:ph type="ftr" sz="quarter" idx="11"/>
          </p:nvPr>
        </p:nvSpPr>
        <p:spPr/>
        <p:txBody>
          <a:bodyPr/>
          <a:lstStyle/>
          <a:p>
            <a:pPr>
              <a:defRPr/>
            </a:pPr>
            <a:r>
              <a:rPr lang="en-US" smtClean="0"/>
              <a:t>© Goldstein 2014</a:t>
            </a:r>
            <a:endParaRPr lang="en-US"/>
          </a:p>
        </p:txBody>
      </p:sp>
      <p:sp>
        <p:nvSpPr>
          <p:cNvPr id="4" name="Slide Number Placeholder 3"/>
          <p:cNvSpPr>
            <a:spLocks noGrp="1"/>
          </p:cNvSpPr>
          <p:nvPr>
            <p:ph type="sldNum" sz="quarter" idx="12"/>
          </p:nvPr>
        </p:nvSpPr>
        <p:spPr/>
        <p:txBody>
          <a:bodyPr/>
          <a:lstStyle/>
          <a:p>
            <a:pPr>
              <a:defRPr/>
            </a:pPr>
            <a:fld id="{4E4E8414-5F9E-413E-8BA1-2078DCB395A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0D95F3D-4603-4761-BE54-16DE841F0FBC}" type="datetime1">
              <a:rPr lang="en-US" smtClean="0"/>
              <a:t>10/1/2014</a:t>
            </a:fld>
            <a:endParaRPr lang="en-US"/>
          </a:p>
        </p:txBody>
      </p:sp>
      <p:sp>
        <p:nvSpPr>
          <p:cNvPr id="6" name="Footer Placeholder 5"/>
          <p:cNvSpPr>
            <a:spLocks noGrp="1"/>
          </p:cNvSpPr>
          <p:nvPr>
            <p:ph type="ftr" sz="quarter" idx="11"/>
          </p:nvPr>
        </p:nvSpPr>
        <p:spPr/>
        <p:txBody>
          <a:bodyPr/>
          <a:lstStyle/>
          <a:p>
            <a:pPr>
              <a:defRPr/>
            </a:pPr>
            <a:r>
              <a:rPr lang="en-US" smtClean="0"/>
              <a:t>© Goldstein 2014</a:t>
            </a:r>
            <a:endParaRPr lang="en-US"/>
          </a:p>
        </p:txBody>
      </p:sp>
      <p:sp>
        <p:nvSpPr>
          <p:cNvPr id="7" name="Slide Number Placeholder 6"/>
          <p:cNvSpPr>
            <a:spLocks noGrp="1"/>
          </p:cNvSpPr>
          <p:nvPr>
            <p:ph type="sldNum" sz="quarter" idx="12"/>
          </p:nvPr>
        </p:nvSpPr>
        <p:spPr/>
        <p:txBody>
          <a:bodyPr/>
          <a:lstStyle/>
          <a:p>
            <a:pPr>
              <a:defRPr/>
            </a:pPr>
            <a:fld id="{6750567F-A8BA-4D1C-84EA-9A4C73E1FEF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ABC4E67-05A5-46BD-A832-7107069A5073}" type="datetime1">
              <a:rPr lang="en-US" smtClean="0"/>
              <a:t>10/1/2014</a:t>
            </a:fld>
            <a:endParaRPr lang="en-US"/>
          </a:p>
        </p:txBody>
      </p:sp>
      <p:sp>
        <p:nvSpPr>
          <p:cNvPr id="6" name="Footer Placeholder 5"/>
          <p:cNvSpPr>
            <a:spLocks noGrp="1"/>
          </p:cNvSpPr>
          <p:nvPr>
            <p:ph type="ftr" sz="quarter" idx="11"/>
          </p:nvPr>
        </p:nvSpPr>
        <p:spPr/>
        <p:txBody>
          <a:bodyPr/>
          <a:lstStyle/>
          <a:p>
            <a:pPr>
              <a:defRPr/>
            </a:pPr>
            <a:r>
              <a:rPr lang="en-US" smtClean="0"/>
              <a:t>© Goldstein 2014</a:t>
            </a:r>
            <a:endParaRPr lang="en-US"/>
          </a:p>
        </p:txBody>
      </p:sp>
      <p:sp>
        <p:nvSpPr>
          <p:cNvPr id="7" name="Slide Number Placeholder 6"/>
          <p:cNvSpPr>
            <a:spLocks noGrp="1"/>
          </p:cNvSpPr>
          <p:nvPr>
            <p:ph type="sldNum" sz="quarter" idx="12"/>
          </p:nvPr>
        </p:nvSpPr>
        <p:spPr/>
        <p:txBody>
          <a:bodyPr/>
          <a:lstStyle/>
          <a:p>
            <a:pPr>
              <a:defRPr/>
            </a:pPr>
            <a:fld id="{93BAD663-877B-480D-B571-9572FF7A8F9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C9A33A0-D6EC-4D43-9465-E1B36C988447}" type="datetime1">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 Goldstein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EE4002-CBBF-4ACE-B1E6-D0E657F1D88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x.doi.org/10.1155/2012/83584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ell.blogs.nytimes.com/2014/05/12/exercising-the-mind-to-treat-attention-defici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stefanie@stefaniegoldsteinphd.com" TargetMode="External"/><Relationship Id="rId2" Type="http://schemas.openxmlformats.org/officeDocument/2006/relationships/hyperlink" Target="http://www.stefaniegoldsteinphd.com/" TargetMode="External"/><Relationship Id="rId1" Type="http://schemas.openxmlformats.org/officeDocument/2006/relationships/slideLayout" Target="../slideLayouts/slideLayout2.xml"/><Relationship Id="rId4" Type="http://schemas.openxmlformats.org/officeDocument/2006/relationships/hyperlink" Target="http://www.elishagoldstein.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828800"/>
          </a:xfrm>
        </p:spPr>
        <p:txBody>
          <a:bodyPr rtlCol="0">
            <a:normAutofit/>
          </a:bodyPr>
          <a:lstStyle/>
          <a:p>
            <a:pPr eaLnBrk="1" fontAlgn="auto" hangingPunct="1">
              <a:spcAft>
                <a:spcPts val="0"/>
              </a:spcAft>
              <a:defRPr/>
            </a:pPr>
            <a:r>
              <a:rPr lang="en-US" sz="3200" b="1" dirty="0" smtClean="0">
                <a:solidFill>
                  <a:schemeClr val="tx2">
                    <a:lumMod val="75000"/>
                  </a:schemeClr>
                </a:solidFill>
                <a:latin typeface="Georgia" pitchFamily="18" charset="0"/>
              </a:rPr>
              <a:t>Using Mindfulness to Reduce Stress and Promote Well-being in Young People with Special Needs</a:t>
            </a:r>
            <a:endParaRPr lang="en-US" sz="3200" b="1" dirty="0">
              <a:solidFill>
                <a:schemeClr val="tx2">
                  <a:lumMod val="75000"/>
                </a:schemeClr>
              </a:solidFill>
              <a:latin typeface="Georgia" pitchFamily="18" charset="0"/>
            </a:endParaRPr>
          </a:p>
        </p:txBody>
      </p:sp>
      <p:sp>
        <p:nvSpPr>
          <p:cNvPr id="3" name="Subtitle 2"/>
          <p:cNvSpPr>
            <a:spLocks noGrp="1"/>
          </p:cNvSpPr>
          <p:nvPr>
            <p:ph type="subTitle" idx="1"/>
          </p:nvPr>
        </p:nvSpPr>
        <p:spPr>
          <a:xfrm>
            <a:off x="1371600" y="2667000"/>
            <a:ext cx="6400800" cy="3886200"/>
          </a:xfrm>
        </p:spPr>
        <p:txBody>
          <a:bodyPr rtlCol="0">
            <a:normAutofit fontScale="92500" lnSpcReduction="10000"/>
          </a:bodyPr>
          <a:lstStyle/>
          <a:p>
            <a:pPr eaLnBrk="1" fontAlgn="auto" hangingPunct="1">
              <a:spcAft>
                <a:spcPts val="0"/>
              </a:spcAft>
              <a:buFont typeface="Arial" panose="020B0604020202020204" pitchFamily="34" charset="0"/>
              <a:buNone/>
              <a:defRPr/>
            </a:pPr>
            <a:endParaRPr lang="en-US" sz="2400" b="1" dirty="0" smtClean="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smtClean="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smtClean="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smtClean="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smtClean="0">
              <a:solidFill>
                <a:schemeClr val="accent1">
                  <a:lumMod val="75000"/>
                </a:schemeClr>
              </a:solidFill>
              <a:latin typeface="Papyrus" panose="03070502060502030205" pitchFamily="66" charset="0"/>
            </a:endParaRPr>
          </a:p>
          <a:p>
            <a:pPr eaLnBrk="1" fontAlgn="auto" hangingPunct="1">
              <a:spcAft>
                <a:spcPts val="0"/>
              </a:spcAft>
              <a:buFont typeface="Arial" panose="020B0604020202020204" pitchFamily="34" charset="0"/>
              <a:buNone/>
              <a:defRPr/>
            </a:pPr>
            <a:endParaRPr lang="en-US" sz="2400" b="1" dirty="0" smtClean="0">
              <a:solidFill>
                <a:schemeClr val="tx1"/>
              </a:solidFill>
              <a:latin typeface="Georgia" pitchFamily="18" charset="0"/>
            </a:endParaRPr>
          </a:p>
          <a:p>
            <a:pPr eaLnBrk="1" fontAlgn="auto" hangingPunct="1">
              <a:spcAft>
                <a:spcPts val="0"/>
              </a:spcAft>
              <a:buFont typeface="Arial" panose="020B0604020202020204" pitchFamily="34" charset="0"/>
              <a:buNone/>
              <a:defRPr/>
            </a:pPr>
            <a:endParaRPr lang="en-US" sz="2400" b="1" dirty="0" smtClean="0">
              <a:solidFill>
                <a:schemeClr val="tx1"/>
              </a:solidFill>
              <a:latin typeface="Georgia" pitchFamily="18" charset="0"/>
            </a:endParaRPr>
          </a:p>
          <a:p>
            <a:pPr eaLnBrk="1" fontAlgn="auto" hangingPunct="1">
              <a:spcAft>
                <a:spcPts val="0"/>
              </a:spcAft>
              <a:buFont typeface="Arial" panose="020B0604020202020204" pitchFamily="34" charset="0"/>
              <a:buNone/>
              <a:defRPr/>
            </a:pPr>
            <a:r>
              <a:rPr lang="en-US" sz="2400" b="1" dirty="0" smtClean="0">
                <a:solidFill>
                  <a:schemeClr val="tx2">
                    <a:lumMod val="75000"/>
                  </a:schemeClr>
                </a:solidFill>
                <a:latin typeface="Georgia" pitchFamily="18" charset="0"/>
              </a:rPr>
              <a:t>Stefanie Goldstein, PhD</a:t>
            </a:r>
          </a:p>
          <a:p>
            <a:pPr eaLnBrk="1" fontAlgn="auto" hangingPunct="1">
              <a:spcAft>
                <a:spcPts val="0"/>
              </a:spcAft>
              <a:buFont typeface="Arial" panose="020B0604020202020204" pitchFamily="34" charset="0"/>
              <a:buNone/>
              <a:defRPr/>
            </a:pPr>
            <a:r>
              <a:rPr lang="en-US" sz="2400" b="1" dirty="0" smtClean="0">
                <a:solidFill>
                  <a:schemeClr val="tx2">
                    <a:lumMod val="75000"/>
                  </a:schemeClr>
                </a:solidFill>
                <a:latin typeface="Georgia" pitchFamily="18" charset="0"/>
              </a:rPr>
              <a:t>Elisha Goldstein, PhD</a:t>
            </a:r>
          </a:p>
        </p:txBody>
      </p:sp>
      <p:pic>
        <p:nvPicPr>
          <p:cNvPr id="5124" name="Picture 2" descr="C:\Users\Stef\Dropbox\CALM\Workbook\CARTOONS\Eat a coookie if this moment is unpleasant.jpg"/>
          <p:cNvPicPr>
            <a:picLocks noChangeAspect="1" noChangeArrowheads="1"/>
          </p:cNvPicPr>
          <p:nvPr/>
        </p:nvPicPr>
        <p:blipFill>
          <a:blip r:embed="rId2" cstate="print"/>
          <a:srcRect/>
          <a:stretch>
            <a:fillRect/>
          </a:stretch>
        </p:blipFill>
        <p:spPr bwMode="auto">
          <a:xfrm>
            <a:off x="3200400" y="2438400"/>
            <a:ext cx="2819400" cy="2667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dirty="0" smtClean="0"/>
              <a:t>©</a:t>
            </a:r>
            <a:r>
              <a:rPr lang="en-US" dirty="0" smtClean="0"/>
              <a:t> Goldstein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sz="3600" b="1" dirty="0" smtClean="0">
                <a:solidFill>
                  <a:schemeClr val="tx2">
                    <a:lumMod val="75000"/>
                  </a:schemeClr>
                </a:solidFill>
                <a:latin typeface="Georgia" pitchFamily="18" charset="0"/>
              </a:rPr>
              <a:t/>
            </a:r>
            <a:br>
              <a:rPr lang="en-US" sz="3600" b="1" dirty="0" smtClean="0">
                <a:solidFill>
                  <a:schemeClr val="tx2">
                    <a:lumMod val="75000"/>
                  </a:schemeClr>
                </a:solidFill>
                <a:latin typeface="Georgia" pitchFamily="18" charset="0"/>
              </a:rPr>
            </a:br>
            <a:r>
              <a:rPr lang="en-US" sz="3600" b="1" dirty="0" smtClean="0">
                <a:solidFill>
                  <a:schemeClr val="tx2">
                    <a:lumMod val="75000"/>
                  </a:schemeClr>
                </a:solidFill>
                <a:latin typeface="Georgia" pitchFamily="18" charset="0"/>
              </a:rPr>
              <a:t>Things to Keep in Mind</a:t>
            </a:r>
            <a:endParaRPr lang="en-US" sz="3600" b="1" dirty="0">
              <a:solidFill>
                <a:schemeClr val="tx2">
                  <a:lumMod val="75000"/>
                </a:schemeClr>
              </a:solidFill>
              <a:latin typeface="Georgia" pitchFamily="18" charset="0"/>
            </a:endParaRPr>
          </a:p>
        </p:txBody>
      </p:sp>
      <p:sp>
        <p:nvSpPr>
          <p:cNvPr id="3" name="Content Placeholder 2"/>
          <p:cNvSpPr>
            <a:spLocks noGrp="1"/>
          </p:cNvSpPr>
          <p:nvPr>
            <p:ph idx="1"/>
          </p:nvPr>
        </p:nvSpPr>
        <p:spPr>
          <a:xfrm>
            <a:off x="457200" y="2133600"/>
            <a:ext cx="8229600" cy="3992563"/>
          </a:xfrm>
        </p:spPr>
        <p:txBody>
          <a:bodyPr>
            <a:normAutofit fontScale="92500" lnSpcReduction="20000"/>
          </a:bodyPr>
          <a:lstStyle/>
          <a:p>
            <a:endParaRPr lang="en-US" dirty="0" smtClean="0">
              <a:solidFill>
                <a:schemeClr val="tx2">
                  <a:lumMod val="75000"/>
                </a:schemeClr>
              </a:solidFill>
              <a:latin typeface="Georgia" pitchFamily="18" charset="0"/>
            </a:endParaRPr>
          </a:p>
          <a:p>
            <a:r>
              <a:rPr lang="en-US" dirty="0" smtClean="0">
                <a:solidFill>
                  <a:schemeClr val="tx2">
                    <a:lumMod val="75000"/>
                  </a:schemeClr>
                </a:solidFill>
                <a:latin typeface="Georgia" pitchFamily="18" charset="0"/>
              </a:rPr>
              <a:t>Take the teens cognitive level into consideration and adjust accordingly</a:t>
            </a:r>
            <a:r>
              <a:rPr lang="en-US" baseline="0" dirty="0" smtClean="0">
                <a:solidFill>
                  <a:schemeClr val="tx2">
                    <a:lumMod val="75000"/>
                  </a:schemeClr>
                </a:solidFill>
                <a:latin typeface="Georgia" pitchFamily="18" charset="0"/>
              </a:rPr>
              <a:t> </a:t>
            </a:r>
          </a:p>
          <a:p>
            <a:endParaRPr lang="en-US" dirty="0">
              <a:solidFill>
                <a:schemeClr val="tx2">
                  <a:lumMod val="75000"/>
                </a:schemeClr>
              </a:solidFill>
              <a:latin typeface="Georgia" pitchFamily="18" charset="0"/>
            </a:endParaRPr>
          </a:p>
          <a:p>
            <a:r>
              <a:rPr lang="en-US" baseline="0" dirty="0" smtClean="0">
                <a:solidFill>
                  <a:schemeClr val="tx2">
                    <a:lumMod val="75000"/>
                  </a:schemeClr>
                </a:solidFill>
                <a:latin typeface="Georgia" pitchFamily="18" charset="0"/>
              </a:rPr>
              <a:t>Make the meditations and exercises playful,</a:t>
            </a:r>
            <a:r>
              <a:rPr lang="en-US" dirty="0" smtClean="0">
                <a:solidFill>
                  <a:schemeClr val="tx2">
                    <a:lumMod val="75000"/>
                  </a:schemeClr>
                </a:solidFill>
                <a:latin typeface="Georgia" pitchFamily="18" charset="0"/>
              </a:rPr>
              <a:t> </a:t>
            </a:r>
            <a:r>
              <a:rPr lang="en-US" baseline="0" dirty="0" smtClean="0">
                <a:solidFill>
                  <a:schemeClr val="tx2">
                    <a:lumMod val="75000"/>
                  </a:schemeClr>
                </a:solidFill>
                <a:latin typeface="Georgia" pitchFamily="18" charset="0"/>
              </a:rPr>
              <a:t>engaging and creative</a:t>
            </a:r>
            <a:r>
              <a:rPr lang="en-US" dirty="0" smtClean="0">
                <a:solidFill>
                  <a:schemeClr val="tx2">
                    <a:lumMod val="75000"/>
                  </a:schemeClr>
                </a:solidFill>
                <a:latin typeface="Georgia" pitchFamily="18" charset="0"/>
              </a:rPr>
              <a:t> -</a:t>
            </a:r>
            <a:r>
              <a:rPr lang="en-US" baseline="0" dirty="0" smtClean="0">
                <a:solidFill>
                  <a:schemeClr val="tx2">
                    <a:lumMod val="75000"/>
                  </a:schemeClr>
                </a:solidFill>
                <a:latin typeface="Georgia" pitchFamily="18" charset="0"/>
              </a:rPr>
              <a:t> shorter, bite sized practices </a:t>
            </a:r>
          </a:p>
          <a:p>
            <a:endParaRPr lang="en-US" dirty="0">
              <a:solidFill>
                <a:schemeClr val="tx2">
                  <a:lumMod val="75000"/>
                </a:schemeClr>
              </a:solidFill>
              <a:latin typeface="Georgia" pitchFamily="18" charset="0"/>
            </a:endParaRPr>
          </a:p>
          <a:p>
            <a:r>
              <a:rPr lang="en-US" dirty="0" smtClean="0">
                <a:solidFill>
                  <a:schemeClr val="tx2">
                    <a:lumMod val="75000"/>
                  </a:schemeClr>
                </a:solidFill>
                <a:latin typeface="Georgia" pitchFamily="18" charset="0"/>
              </a:rPr>
              <a:t>Manage expectations (yours and theirs).   </a:t>
            </a:r>
          </a:p>
          <a:p>
            <a:pPr>
              <a:buNone/>
            </a:pPr>
            <a:endParaRPr lang="en-US" dirty="0" smtClean="0">
              <a:solidFill>
                <a:schemeClr val="tx2">
                  <a:lumMod val="75000"/>
                </a:schemeClr>
              </a:solidFill>
              <a:latin typeface="Georgia" pitchFamily="18" charset="0"/>
            </a:endParaRPr>
          </a:p>
          <a:p>
            <a:endParaRPr lang="en-US" dirty="0"/>
          </a:p>
        </p:txBody>
      </p:sp>
      <p:pic>
        <p:nvPicPr>
          <p:cNvPr id="95235" name="Picture 3" descr="C:\Users\Stef\Dropbox\CALM\Workbook\CARTOONS\important.jpg"/>
          <p:cNvPicPr>
            <a:picLocks noChangeAspect="1" noChangeArrowheads="1"/>
          </p:cNvPicPr>
          <p:nvPr/>
        </p:nvPicPr>
        <p:blipFill>
          <a:blip r:embed="rId3" cstate="print"/>
          <a:stretch>
            <a:fillRect/>
          </a:stretch>
        </p:blipFill>
        <p:spPr bwMode="auto">
          <a:xfrm>
            <a:off x="3352800" y="152400"/>
            <a:ext cx="1981200" cy="1295400"/>
          </a:xfrm>
          <a:prstGeom prst="rect">
            <a:avLst/>
          </a:prstGeom>
          <a:noFill/>
          <a:ln>
            <a:noFill/>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smtClean="0">
                <a:solidFill>
                  <a:schemeClr val="tx2">
                    <a:lumMod val="75000"/>
                  </a:schemeClr>
                </a:solidFill>
                <a:latin typeface="Georgia" pitchFamily="18" charset="0"/>
              </a:rPr>
              <a:t>How can Mindfulness Help Youth with Special Needs? </a:t>
            </a:r>
            <a:endParaRPr lang="en-US" sz="4000" b="1" dirty="0">
              <a:solidFill>
                <a:schemeClr val="tx2">
                  <a:lumMod val="75000"/>
                </a:schemeClr>
              </a:solidFill>
              <a:latin typeface="Georgia" pitchFamily="18" charset="0"/>
            </a:endParaRPr>
          </a:p>
        </p:txBody>
      </p:sp>
      <p:sp>
        <p:nvSpPr>
          <p:cNvPr id="5" name="Content Placeholder 4"/>
          <p:cNvSpPr>
            <a:spLocks noGrp="1"/>
          </p:cNvSpPr>
          <p:nvPr>
            <p:ph idx="1"/>
          </p:nvPr>
        </p:nvSpPr>
        <p:spPr/>
        <p:txBody>
          <a:bodyPr>
            <a:normAutofit fontScale="92500" lnSpcReduction="20000"/>
          </a:bodyPr>
          <a:lstStyle/>
          <a:p>
            <a:endParaRPr lang="en-US" sz="2800" dirty="0" smtClean="0">
              <a:latin typeface="Georgia" pitchFamily="18" charset="0"/>
            </a:endParaRPr>
          </a:p>
          <a:p>
            <a:r>
              <a:rPr lang="en-US" sz="2800" dirty="0" smtClean="0">
                <a:solidFill>
                  <a:schemeClr val="tx2">
                    <a:lumMod val="75000"/>
                  </a:schemeClr>
                </a:solidFill>
                <a:latin typeface="Georgia" pitchFamily="18" charset="0"/>
              </a:rPr>
              <a:t>Emotion Regulation</a:t>
            </a:r>
          </a:p>
          <a:p>
            <a:endParaRPr lang="en-US" sz="2800" dirty="0" smtClean="0">
              <a:solidFill>
                <a:schemeClr val="tx2">
                  <a:lumMod val="75000"/>
                </a:schemeClr>
              </a:solidFill>
              <a:latin typeface="Georgia" pitchFamily="18" charset="0"/>
            </a:endParaRPr>
          </a:p>
          <a:p>
            <a:r>
              <a:rPr lang="en-US" sz="2800" dirty="0" smtClean="0">
                <a:solidFill>
                  <a:schemeClr val="tx2">
                    <a:lumMod val="75000"/>
                  </a:schemeClr>
                </a:solidFill>
                <a:latin typeface="Georgia" pitchFamily="18" charset="0"/>
              </a:rPr>
              <a:t>Focus</a:t>
            </a:r>
          </a:p>
          <a:p>
            <a:endParaRPr lang="en-US" sz="2800" dirty="0" smtClean="0">
              <a:solidFill>
                <a:schemeClr val="tx2">
                  <a:lumMod val="75000"/>
                </a:schemeClr>
              </a:solidFill>
              <a:latin typeface="Georgia" pitchFamily="18" charset="0"/>
            </a:endParaRPr>
          </a:p>
          <a:p>
            <a:r>
              <a:rPr lang="en-US" sz="2800" dirty="0" smtClean="0">
                <a:solidFill>
                  <a:schemeClr val="tx2">
                    <a:lumMod val="75000"/>
                  </a:schemeClr>
                </a:solidFill>
                <a:latin typeface="Georgia" pitchFamily="18" charset="0"/>
              </a:rPr>
              <a:t>Increased awareness of one’s thoughts, sensations and emotions </a:t>
            </a:r>
          </a:p>
          <a:p>
            <a:endParaRPr lang="en-US" sz="2800" dirty="0">
              <a:solidFill>
                <a:schemeClr val="tx2">
                  <a:lumMod val="75000"/>
                </a:schemeClr>
              </a:solidFill>
              <a:latin typeface="Georgia" pitchFamily="18" charset="0"/>
            </a:endParaRPr>
          </a:p>
          <a:p>
            <a:r>
              <a:rPr lang="en-US" sz="2800" dirty="0" smtClean="0">
                <a:solidFill>
                  <a:schemeClr val="tx2">
                    <a:lumMod val="75000"/>
                  </a:schemeClr>
                </a:solidFill>
                <a:latin typeface="Georgia" pitchFamily="18" charset="0"/>
              </a:rPr>
              <a:t>Impulse control</a:t>
            </a:r>
          </a:p>
          <a:p>
            <a:endParaRPr lang="en-US" sz="2800" dirty="0" smtClean="0">
              <a:solidFill>
                <a:schemeClr val="tx2">
                  <a:lumMod val="75000"/>
                </a:schemeClr>
              </a:solidFill>
              <a:latin typeface="Georgia" pitchFamily="18" charset="0"/>
            </a:endParaRPr>
          </a:p>
          <a:p>
            <a:r>
              <a:rPr lang="en-US" sz="2800" dirty="0" smtClean="0">
                <a:solidFill>
                  <a:schemeClr val="tx2">
                    <a:lumMod val="75000"/>
                  </a:schemeClr>
                </a:solidFill>
                <a:latin typeface="Georgia" pitchFamily="18" charset="0"/>
              </a:rPr>
              <a:t>Increased compassion and self-compassion</a:t>
            </a:r>
          </a:p>
          <a:p>
            <a:endParaRPr lang="en-US" dirty="0">
              <a:latin typeface="Georgia" pitchFamily="18" charset="0"/>
            </a:endParaRPr>
          </a:p>
        </p:txBody>
      </p:sp>
      <p:sp>
        <p:nvSpPr>
          <p:cNvPr id="6" name="Footer Placeholder 5"/>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Emotion Regulation</a:t>
            </a:r>
            <a:endParaRPr lang="en-US" b="1" dirty="0">
              <a:solidFill>
                <a:schemeClr val="tx2">
                  <a:lumMod val="75000"/>
                </a:schemeClr>
              </a:solidFill>
              <a:latin typeface="Georgia" pitchFamily="18" charset="0"/>
            </a:endParaRPr>
          </a:p>
        </p:txBody>
      </p:sp>
      <p:pic>
        <p:nvPicPr>
          <p:cNvPr id="94210" name="Picture 2" descr="C:\Users\Stef\Dropbox\CALM\Workbook\CARTOONS\Mixed Emotions Cartoon.gif"/>
          <p:cNvPicPr>
            <a:picLocks noGrp="1" noChangeAspect="1" noChangeArrowheads="1"/>
          </p:cNvPicPr>
          <p:nvPr>
            <p:ph idx="1"/>
          </p:nvPr>
        </p:nvPicPr>
        <p:blipFill>
          <a:blip r:embed="rId2" cstate="print"/>
          <a:srcRect/>
          <a:stretch>
            <a:fillRect/>
          </a:stretch>
        </p:blipFill>
        <p:spPr bwMode="auto">
          <a:xfrm>
            <a:off x="2476500" y="1981994"/>
            <a:ext cx="4191000" cy="3762375"/>
          </a:xfrm>
          <a:prstGeom prst="rect">
            <a:avLst/>
          </a:prstGeom>
          <a:noFill/>
        </p:spPr>
      </p:pic>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f\Dropbox\CALM\Workbook\CARTOONS\Less of emotional rollercoaster and more of a tea cup ride.jpg"/>
          <p:cNvPicPr>
            <a:picLocks noChangeAspect="1" noChangeArrowheads="1"/>
          </p:cNvPicPr>
          <p:nvPr/>
        </p:nvPicPr>
        <p:blipFill>
          <a:blip r:embed="rId2" cstate="print"/>
          <a:srcRect/>
          <a:stretch>
            <a:fillRect/>
          </a:stretch>
        </p:blipFill>
        <p:spPr bwMode="auto">
          <a:xfrm>
            <a:off x="2057400" y="1295400"/>
            <a:ext cx="4953000" cy="381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latin typeface="Georgia" pitchFamily="18" charset="0"/>
              </a:rPr>
              <a:t>Flipping Your Lid</a:t>
            </a:r>
            <a:endParaRPr lang="en-US" dirty="0">
              <a:solidFill>
                <a:schemeClr val="tx2">
                  <a:lumMod val="75000"/>
                </a:schemeClr>
              </a:solidFill>
              <a:latin typeface="Georgia" pitchFamily="18" charset="0"/>
            </a:endParaRPr>
          </a:p>
        </p:txBody>
      </p:sp>
      <p:pic>
        <p:nvPicPr>
          <p:cNvPr id="6" name="Content Placeholder 5" descr="handybrain.jpg"/>
          <p:cNvPicPr>
            <a:picLocks noGrp="1" noChangeAspect="1"/>
          </p:cNvPicPr>
          <p:nvPr>
            <p:ph idx="1"/>
          </p:nvPr>
        </p:nvPicPr>
        <p:blipFill>
          <a:blip r:embed="rId2" cstate="print"/>
          <a:stretch>
            <a:fillRect/>
          </a:stretch>
        </p:blipFill>
        <p:spPr>
          <a:xfrm>
            <a:off x="1524000" y="1676400"/>
            <a:ext cx="5867400" cy="4495800"/>
          </a:xfrm>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US" sz="3600" smtClean="0">
                <a:latin typeface="Georgia" pitchFamily="18" charset="0"/>
              </a:rPr>
              <a:t>“Putting Feelings into Words”</a:t>
            </a:r>
            <a:endParaRPr lang="en-US" sz="3700" smtClean="0">
              <a:latin typeface="Georgia" pitchFamily="18" charset="0"/>
            </a:endParaRPr>
          </a:p>
        </p:txBody>
      </p:sp>
      <p:sp>
        <p:nvSpPr>
          <p:cNvPr id="13315" name="Rectangle 3"/>
          <p:cNvSpPr>
            <a:spLocks noGrp="1"/>
          </p:cNvSpPr>
          <p:nvPr>
            <p:ph idx="1"/>
          </p:nvPr>
        </p:nvSpPr>
        <p:spPr/>
        <p:txBody>
          <a:bodyPr/>
          <a:lstStyle/>
          <a:p>
            <a:pPr lvl="1" eaLnBrk="1" hangingPunct="1">
              <a:buFont typeface="Verdana" pitchFamily="34" charset="0"/>
              <a:buNone/>
            </a:pPr>
            <a:endParaRPr lang="en-US" altLang="en-US" smtClean="0"/>
          </a:p>
          <a:p>
            <a:pPr lvl="1" eaLnBrk="1" hangingPunct="1"/>
            <a:endParaRPr lang="en-US" altLang="en-US" smtClean="0"/>
          </a:p>
        </p:txBody>
      </p:sp>
      <p:sp>
        <p:nvSpPr>
          <p:cNvPr id="7" name="Footer Placeholder 6"/>
          <p:cNvSpPr>
            <a:spLocks noGrp="1"/>
          </p:cNvSpPr>
          <p:nvPr>
            <p:ph type="ftr" sz="quarter" idx="11"/>
          </p:nvPr>
        </p:nvSpPr>
        <p:spPr/>
        <p:txBody>
          <a:bodyPr/>
          <a:lstStyle/>
          <a:p>
            <a:pPr>
              <a:defRPr/>
            </a:pPr>
            <a:r>
              <a:rPr lang="en-US" smtClean="0"/>
              <a:t>© Goldstein 2014</a:t>
            </a:r>
            <a:endParaRPr lang="en-US"/>
          </a:p>
        </p:txBody>
      </p:sp>
      <p:pic>
        <p:nvPicPr>
          <p:cNvPr id="13316" name="Picture 1"/>
          <p:cNvPicPr>
            <a:picLocks noChangeAspect="1"/>
          </p:cNvPicPr>
          <p:nvPr/>
        </p:nvPicPr>
        <p:blipFill>
          <a:blip r:embed="rId3" cstate="print"/>
          <a:srcRect/>
          <a:stretch>
            <a:fillRect/>
          </a:stretch>
        </p:blipFill>
        <p:spPr bwMode="auto">
          <a:xfrm>
            <a:off x="1295400" y="1843088"/>
            <a:ext cx="2474913" cy="3121025"/>
          </a:xfrm>
          <a:prstGeom prst="rect">
            <a:avLst/>
          </a:prstGeom>
          <a:noFill/>
          <a:ln w="9525">
            <a:noFill/>
            <a:miter lim="800000"/>
            <a:headEnd/>
            <a:tailEnd/>
          </a:ln>
        </p:spPr>
      </p:pic>
      <p:pic>
        <p:nvPicPr>
          <p:cNvPr id="13317" name="Picture 2"/>
          <p:cNvPicPr>
            <a:picLocks noChangeAspect="1"/>
          </p:cNvPicPr>
          <p:nvPr/>
        </p:nvPicPr>
        <p:blipFill>
          <a:blip r:embed="rId4" cstate="print"/>
          <a:srcRect/>
          <a:stretch>
            <a:fillRect/>
          </a:stretch>
        </p:blipFill>
        <p:spPr bwMode="auto">
          <a:xfrm>
            <a:off x="4114800" y="2209800"/>
            <a:ext cx="4133850" cy="2754313"/>
          </a:xfrm>
          <a:prstGeom prst="rect">
            <a:avLst/>
          </a:prstGeom>
          <a:noFill/>
          <a:ln w="9525">
            <a:noFill/>
            <a:miter lim="800000"/>
            <a:headEnd/>
            <a:tailEnd/>
          </a:ln>
        </p:spPr>
      </p:pic>
      <p:sp>
        <p:nvSpPr>
          <p:cNvPr id="13318" name="TextBox 3"/>
          <p:cNvSpPr txBox="1">
            <a:spLocks noChangeArrowheads="1"/>
          </p:cNvSpPr>
          <p:nvPr/>
        </p:nvSpPr>
        <p:spPr bwMode="auto">
          <a:xfrm>
            <a:off x="457200" y="5029200"/>
            <a:ext cx="8077200" cy="769938"/>
          </a:xfrm>
          <a:prstGeom prst="rect">
            <a:avLst/>
          </a:prstGeom>
          <a:noFill/>
          <a:ln w="9525">
            <a:noFill/>
            <a:miter lim="800000"/>
            <a:headEnd/>
            <a:tailEnd/>
          </a:ln>
        </p:spPr>
        <p:txBody>
          <a:bodyPr>
            <a:spAutoFit/>
          </a:bodyPr>
          <a:lstStyle/>
          <a:p>
            <a:pPr algn="ctr"/>
            <a:r>
              <a:rPr lang="en-US" altLang="en-US" sz="4400"/>
              <a:t>Jane</a:t>
            </a:r>
            <a:r>
              <a:rPr lang="en-US" altLang="en-US"/>
              <a:t>				</a:t>
            </a:r>
            <a:r>
              <a:rPr lang="en-US" altLang="en-US" sz="4400"/>
              <a:t>Dick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0" y="274638"/>
            <a:ext cx="8686800" cy="1143000"/>
          </a:xfrm>
        </p:spPr>
        <p:txBody>
          <a:bodyPr/>
          <a:lstStyle/>
          <a:p>
            <a:pPr eaLnBrk="1" hangingPunct="1"/>
            <a:r>
              <a:rPr lang="en-US" sz="3600" smtClean="0">
                <a:latin typeface="Georgia" pitchFamily="18" charset="0"/>
              </a:rPr>
              <a:t>   “Putting Feelings into Words”</a:t>
            </a:r>
            <a:endParaRPr lang="en-US" sz="3700" smtClean="0">
              <a:latin typeface="Georgia" pitchFamily="18" charset="0"/>
            </a:endParaRPr>
          </a:p>
        </p:txBody>
      </p:sp>
      <p:sp>
        <p:nvSpPr>
          <p:cNvPr id="14339" name="Rectangle 3"/>
          <p:cNvSpPr>
            <a:spLocks noGrp="1"/>
          </p:cNvSpPr>
          <p:nvPr>
            <p:ph idx="1"/>
          </p:nvPr>
        </p:nvSpPr>
        <p:spPr/>
        <p:txBody>
          <a:bodyPr/>
          <a:lstStyle/>
          <a:p>
            <a:pPr lvl="1" eaLnBrk="1" hangingPunct="1">
              <a:buFont typeface="Verdana" pitchFamily="34" charset="0"/>
              <a:buNone/>
            </a:pPr>
            <a:endParaRPr lang="en-US" altLang="en-US" smtClean="0"/>
          </a:p>
          <a:p>
            <a:pPr lvl="1" eaLnBrk="1" hangingPunct="1"/>
            <a:endParaRPr lang="en-US" altLang="en-US" smtClean="0"/>
          </a:p>
        </p:txBody>
      </p:sp>
      <p:sp>
        <p:nvSpPr>
          <p:cNvPr id="7" name="Footer Placeholder 6"/>
          <p:cNvSpPr>
            <a:spLocks noGrp="1"/>
          </p:cNvSpPr>
          <p:nvPr>
            <p:ph type="ftr" sz="quarter" idx="11"/>
          </p:nvPr>
        </p:nvSpPr>
        <p:spPr/>
        <p:txBody>
          <a:bodyPr/>
          <a:lstStyle/>
          <a:p>
            <a:pPr>
              <a:defRPr/>
            </a:pPr>
            <a:r>
              <a:rPr lang="en-US" smtClean="0"/>
              <a:t>© Goldstein 2014</a:t>
            </a:r>
            <a:endParaRPr lang="en-US"/>
          </a:p>
        </p:txBody>
      </p:sp>
      <p:pic>
        <p:nvPicPr>
          <p:cNvPr id="58372" name="Picture 1"/>
          <p:cNvPicPr>
            <a:picLocks noChangeAspect="1"/>
          </p:cNvPicPr>
          <p:nvPr/>
        </p:nvPicPr>
        <p:blipFill>
          <a:blip r:embed="rId3" cstate="print"/>
          <a:srcRect/>
          <a:stretch>
            <a:fillRect/>
          </a:stretch>
        </p:blipFill>
        <p:spPr bwMode="auto">
          <a:xfrm>
            <a:off x="1295400" y="1843088"/>
            <a:ext cx="2474913" cy="3121025"/>
          </a:xfrm>
          <a:prstGeom prst="rect">
            <a:avLst/>
          </a:prstGeom>
          <a:noFill/>
          <a:ln w="9525">
            <a:noFill/>
            <a:miter lim="800000"/>
            <a:headEnd/>
            <a:tailEnd/>
          </a:ln>
        </p:spPr>
      </p:pic>
      <p:pic>
        <p:nvPicPr>
          <p:cNvPr id="58373" name="Picture 2"/>
          <p:cNvPicPr>
            <a:picLocks noChangeAspect="1"/>
          </p:cNvPicPr>
          <p:nvPr/>
        </p:nvPicPr>
        <p:blipFill>
          <a:blip r:embed="rId4" cstate="print"/>
          <a:srcRect/>
          <a:stretch>
            <a:fillRect/>
          </a:stretch>
        </p:blipFill>
        <p:spPr bwMode="auto">
          <a:xfrm>
            <a:off x="4114800" y="2209800"/>
            <a:ext cx="4133850" cy="2754313"/>
          </a:xfrm>
          <a:prstGeom prst="rect">
            <a:avLst/>
          </a:prstGeom>
          <a:noFill/>
          <a:ln w="9525">
            <a:noFill/>
            <a:miter lim="800000"/>
            <a:headEnd/>
            <a:tailEnd/>
          </a:ln>
        </p:spPr>
      </p:pic>
      <p:sp>
        <p:nvSpPr>
          <p:cNvPr id="58374" name="TextBox 3"/>
          <p:cNvSpPr txBox="1">
            <a:spLocks noChangeArrowheads="1"/>
          </p:cNvSpPr>
          <p:nvPr/>
        </p:nvSpPr>
        <p:spPr bwMode="auto">
          <a:xfrm>
            <a:off x="419100" y="5029200"/>
            <a:ext cx="8077200" cy="708025"/>
          </a:xfrm>
          <a:prstGeom prst="rect">
            <a:avLst/>
          </a:prstGeom>
          <a:noFill/>
          <a:ln w="9525">
            <a:noFill/>
            <a:miter lim="800000"/>
            <a:headEnd/>
            <a:tailEnd/>
          </a:ln>
        </p:spPr>
        <p:txBody>
          <a:bodyPr>
            <a:spAutoFit/>
          </a:bodyPr>
          <a:lstStyle/>
          <a:p>
            <a:pPr algn="ctr"/>
            <a:r>
              <a:rPr lang="en-US" altLang="en-US" sz="4000"/>
              <a:t>Fear</a:t>
            </a:r>
            <a:r>
              <a:rPr lang="en-US" altLang="en-US"/>
              <a:t>				</a:t>
            </a:r>
            <a:r>
              <a:rPr lang="en-US" altLang="en-US" sz="4000"/>
              <a:t>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500"/>
                                        <p:tgtEl>
                                          <p:spTgt spid="58372"/>
                                        </p:tgtEl>
                                      </p:cBhvr>
                                    </p:animEffect>
                                  </p:childTnLst>
                                </p:cTn>
                              </p:par>
                              <p:par>
                                <p:cTn id="8" presetID="10" presetClass="entr" presetSubtype="0" fill="hold" nodeType="withEffect">
                                  <p:stCondLst>
                                    <p:cond delay="0"/>
                                  </p:stCondLst>
                                  <p:childTnLst>
                                    <p:set>
                                      <p:cBhvr>
                                        <p:cTn id="9" dur="1" fill="hold">
                                          <p:stCondLst>
                                            <p:cond delay="0"/>
                                          </p:stCondLst>
                                        </p:cTn>
                                        <p:tgtEl>
                                          <p:spTgt spid="58373"/>
                                        </p:tgtEl>
                                        <p:attrNameLst>
                                          <p:attrName>style.visibility</p:attrName>
                                        </p:attrNameLst>
                                      </p:cBhvr>
                                      <p:to>
                                        <p:strVal val="visible"/>
                                      </p:to>
                                    </p:set>
                                    <p:animEffect transition="in" filter="fade">
                                      <p:cBhvr>
                                        <p:cTn id="10" dur="500"/>
                                        <p:tgtEl>
                                          <p:spTgt spid="583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rmAutofit fontScale="90000"/>
          </a:bodyPr>
          <a:lstStyle/>
          <a:p>
            <a:pPr eaLnBrk="1" hangingPunct="1">
              <a:defRPr/>
            </a:pPr>
            <a:r>
              <a:rPr lang="en-US" sz="3600" dirty="0" smtClean="0">
                <a:latin typeface="Georgia" pitchFamily="18" charset="0"/>
              </a:rPr>
              <a:t>“Putting Feelings into Words”</a:t>
            </a:r>
            <a:br>
              <a:rPr lang="en-US" sz="3600" dirty="0" smtClean="0">
                <a:latin typeface="Georgia" pitchFamily="18" charset="0"/>
              </a:rPr>
            </a:br>
            <a:r>
              <a:rPr lang="en-US" sz="3600" dirty="0" smtClean="0">
                <a:latin typeface="Georgia" pitchFamily="18" charset="0"/>
              </a:rPr>
              <a:t>Research Study Results</a:t>
            </a:r>
            <a:endParaRPr lang="en-US" sz="3700" dirty="0" smtClean="0">
              <a:latin typeface="Georgia" pitchFamily="18" charset="0"/>
            </a:endParaRPr>
          </a:p>
        </p:txBody>
      </p:sp>
      <p:sp>
        <p:nvSpPr>
          <p:cNvPr id="68611" name="Rectangle 3"/>
          <p:cNvSpPr>
            <a:spLocks noGrp="1"/>
          </p:cNvSpPr>
          <p:nvPr>
            <p:ph idx="1"/>
          </p:nvPr>
        </p:nvSpPr>
        <p:spPr/>
        <p:txBody>
          <a:bodyPr/>
          <a:lstStyle/>
          <a:p>
            <a:pPr marL="630238" lvl="2" indent="0" eaLnBrk="1" hangingPunct="1">
              <a:buFont typeface="Wingdings 2" pitchFamily="18" charset="2"/>
              <a:buNone/>
              <a:defRPr/>
            </a:pPr>
            <a:endParaRPr lang="en-US" dirty="0" smtClean="0">
              <a:latin typeface="Georgia" pitchFamily="18" charset="0"/>
            </a:endParaRPr>
          </a:p>
          <a:p>
            <a:pPr marL="630238" lvl="2" indent="0" eaLnBrk="1" hangingPunct="1">
              <a:buFont typeface="Wingdings 2" pitchFamily="18" charset="2"/>
              <a:buNone/>
              <a:defRPr/>
            </a:pPr>
            <a:endParaRPr lang="en-US" dirty="0"/>
          </a:p>
          <a:p>
            <a:pPr marL="630238" lvl="2" indent="0" eaLnBrk="1" hangingPunct="1">
              <a:buFont typeface="Wingdings 2" pitchFamily="18" charset="2"/>
              <a:buNone/>
              <a:defRPr/>
            </a:pPr>
            <a:endParaRPr lang="en-US" dirty="0" smtClean="0">
              <a:latin typeface="Georgia" pitchFamily="18" charset="0"/>
            </a:endParaRPr>
          </a:p>
          <a:p>
            <a:pPr eaLnBrk="1" hangingPunct="1">
              <a:defRPr/>
            </a:pPr>
            <a:endParaRPr lang="en-US" sz="1400" dirty="0">
              <a:latin typeface="Georgia" pitchFamily="18" charset="0"/>
            </a:endParaRPr>
          </a:p>
          <a:p>
            <a:pPr eaLnBrk="1" hangingPunct="1">
              <a:defRPr/>
            </a:pPr>
            <a:endParaRPr lang="en-US" sz="1400" dirty="0" smtClean="0">
              <a:latin typeface="Georgia" pitchFamily="18" charset="0"/>
            </a:endParaRPr>
          </a:p>
          <a:p>
            <a:pPr eaLnBrk="1" hangingPunct="1">
              <a:defRPr/>
            </a:pPr>
            <a:endParaRPr lang="en-US" sz="1400" dirty="0">
              <a:latin typeface="Georgia" pitchFamily="18" charset="0"/>
            </a:endParaRPr>
          </a:p>
          <a:p>
            <a:pPr eaLnBrk="1" hangingPunct="1">
              <a:defRPr/>
            </a:pPr>
            <a:endParaRPr lang="en-US" sz="1400" dirty="0" smtClean="0">
              <a:latin typeface="Georgia" pitchFamily="18" charset="0"/>
            </a:endParaRPr>
          </a:p>
          <a:p>
            <a:pPr marL="109537" indent="0" eaLnBrk="1" hangingPunct="1">
              <a:buFont typeface="Wingdings 3" pitchFamily="18" charset="2"/>
              <a:buNone/>
              <a:defRPr/>
            </a:pPr>
            <a:endParaRPr lang="en-US" sz="1400" dirty="0" smtClean="0">
              <a:latin typeface="Georgia" pitchFamily="18" charset="0"/>
            </a:endParaRPr>
          </a:p>
          <a:p>
            <a:pPr eaLnBrk="1" hangingPunct="1">
              <a:defRPr/>
            </a:pPr>
            <a:endParaRPr lang="en-US" sz="1400" dirty="0">
              <a:latin typeface="Georgia" pitchFamily="18" charset="0"/>
            </a:endParaRPr>
          </a:p>
          <a:p>
            <a:pPr eaLnBrk="1" hangingPunct="1">
              <a:defRPr/>
            </a:pPr>
            <a:endParaRPr lang="en-US" sz="1400" dirty="0" smtClean="0">
              <a:latin typeface="Georgia" pitchFamily="18" charset="0"/>
            </a:endParaRPr>
          </a:p>
          <a:p>
            <a:pPr eaLnBrk="1" hangingPunct="1">
              <a:defRPr/>
            </a:pPr>
            <a:endParaRPr lang="en-US" sz="1400" dirty="0">
              <a:latin typeface="Georgia" pitchFamily="18" charset="0"/>
            </a:endParaRPr>
          </a:p>
          <a:p>
            <a:pPr eaLnBrk="1" hangingPunct="1">
              <a:defRPr/>
            </a:pPr>
            <a:endParaRPr lang="en-US" sz="1400" dirty="0" smtClean="0">
              <a:latin typeface="Georgia" pitchFamily="18" charset="0"/>
            </a:endParaRPr>
          </a:p>
          <a:p>
            <a:pPr eaLnBrk="1" hangingPunct="1">
              <a:defRPr/>
            </a:pPr>
            <a:endParaRPr lang="en-US" sz="1400" dirty="0" smtClean="0">
              <a:latin typeface="Georgia" pitchFamily="18" charset="0"/>
            </a:endParaRPr>
          </a:p>
          <a:p>
            <a:pPr eaLnBrk="1" hangingPunct="1">
              <a:defRPr/>
            </a:pPr>
            <a:r>
              <a:rPr lang="en-US" sz="1400" dirty="0" smtClean="0">
                <a:latin typeface="Georgia" pitchFamily="18" charset="0"/>
              </a:rPr>
              <a:t>Putting Feelings Into Words: Affect Labeling Disrupts Amygdala Activity in Response to Affective Stimuli” </a:t>
            </a:r>
            <a:r>
              <a:rPr lang="en-US" sz="1400" i="1" dirty="0" smtClean="0">
                <a:latin typeface="Georgia" pitchFamily="18" charset="0"/>
              </a:rPr>
              <a:t>Psychological Science, </a:t>
            </a:r>
            <a:r>
              <a:rPr lang="en-US" sz="1400" dirty="0" smtClean="0">
                <a:latin typeface="Georgia" pitchFamily="18" charset="0"/>
              </a:rPr>
              <a:t>pp. 421-428.</a:t>
            </a:r>
          </a:p>
          <a:p>
            <a:pPr lvl="1" eaLnBrk="1" hangingPunct="1">
              <a:defRPr/>
            </a:pPr>
            <a:endParaRPr lang="en-US" dirty="0" smtClean="0"/>
          </a:p>
        </p:txBody>
      </p:sp>
      <p:sp>
        <p:nvSpPr>
          <p:cNvPr id="5" name="Footer Placeholder 4"/>
          <p:cNvSpPr>
            <a:spLocks noGrp="1"/>
          </p:cNvSpPr>
          <p:nvPr>
            <p:ph type="ftr" sz="quarter" idx="11"/>
          </p:nvPr>
        </p:nvSpPr>
        <p:spPr/>
        <p:txBody>
          <a:bodyPr/>
          <a:lstStyle/>
          <a:p>
            <a:pPr>
              <a:defRPr/>
            </a:pPr>
            <a:r>
              <a:rPr lang="en-US" smtClean="0"/>
              <a:t>© Goldstein 2014</a:t>
            </a:r>
            <a:endParaRPr lang="en-US"/>
          </a:p>
        </p:txBody>
      </p:sp>
      <p:pic>
        <p:nvPicPr>
          <p:cNvPr id="15364" name="Picture 4"/>
          <p:cNvPicPr>
            <a:picLocks noChangeAspect="1"/>
          </p:cNvPicPr>
          <p:nvPr/>
        </p:nvPicPr>
        <p:blipFill>
          <a:blip r:embed="rId3" cstate="print"/>
          <a:srcRect/>
          <a:stretch>
            <a:fillRect/>
          </a:stretch>
        </p:blipFill>
        <p:spPr bwMode="auto">
          <a:xfrm>
            <a:off x="2590800" y="1447800"/>
            <a:ext cx="4267200" cy="381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latin typeface="Georgia" pitchFamily="18" charset="0"/>
              </a:rPr>
              <a:t>Autism and Mindfulness:</a:t>
            </a:r>
            <a:br>
              <a:rPr lang="en-US" b="1" dirty="0" smtClean="0">
                <a:solidFill>
                  <a:schemeClr val="tx2">
                    <a:lumMod val="75000"/>
                  </a:schemeClr>
                </a:solidFill>
                <a:latin typeface="Georgia" pitchFamily="18" charset="0"/>
              </a:rPr>
            </a:br>
            <a:r>
              <a:rPr lang="en-US" b="1" dirty="0" smtClean="0">
                <a:solidFill>
                  <a:schemeClr val="tx2">
                    <a:lumMod val="75000"/>
                  </a:schemeClr>
                </a:solidFill>
                <a:latin typeface="Georgia" pitchFamily="18" charset="0"/>
              </a:rPr>
              <a:t>Finding the Rhythm</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p:txBody>
          <a:bodyPr>
            <a:normAutofit fontScale="25000" lnSpcReduction="20000"/>
          </a:bodyPr>
          <a:lstStyle/>
          <a:p>
            <a:pPr fontAlgn="base"/>
            <a:endParaRPr lang="en-US" sz="4200" b="1" dirty="0" smtClean="0">
              <a:solidFill>
                <a:schemeClr val="tx2">
                  <a:lumMod val="75000"/>
                </a:schemeClr>
              </a:solidFill>
              <a:latin typeface="Georgia" pitchFamily="18" charset="0"/>
            </a:endParaRPr>
          </a:p>
          <a:p>
            <a:pPr fontAlgn="base">
              <a:buNone/>
            </a:pPr>
            <a:r>
              <a:rPr lang="en-US" sz="8000" dirty="0" smtClean="0">
                <a:solidFill>
                  <a:schemeClr val="tx2">
                    <a:lumMod val="75000"/>
                  </a:schemeClr>
                </a:solidFill>
                <a:latin typeface="Georgia" pitchFamily="18" charset="0"/>
              </a:rPr>
              <a:t>"</a:t>
            </a:r>
            <a:r>
              <a:rPr lang="en-US" sz="8000" dirty="0">
                <a:solidFill>
                  <a:schemeClr val="tx2">
                    <a:lumMod val="75000"/>
                  </a:schemeClr>
                </a:solidFill>
                <a:latin typeface="Georgia" pitchFamily="18" charset="0"/>
              </a:rPr>
              <a:t>Meditation is one of a few interventions that have been shown to effectively strengthen </a:t>
            </a:r>
            <a:r>
              <a:rPr lang="en-US" sz="8000" dirty="0" smtClean="0">
                <a:solidFill>
                  <a:schemeClr val="tx2">
                    <a:lumMod val="75000"/>
                  </a:schemeClr>
                </a:solidFill>
                <a:latin typeface="Georgia" pitchFamily="18" charset="0"/>
              </a:rPr>
              <a:t>self control </a:t>
            </a:r>
            <a:r>
              <a:rPr lang="en-US" sz="8000" dirty="0">
                <a:solidFill>
                  <a:schemeClr val="tx2">
                    <a:lumMod val="75000"/>
                  </a:schemeClr>
                </a:solidFill>
                <a:latin typeface="Georgia" pitchFamily="18" charset="0"/>
              </a:rPr>
              <a:t>and character development </a:t>
            </a:r>
            <a:r>
              <a:rPr lang="en-US" sz="8000" dirty="0" smtClean="0">
                <a:solidFill>
                  <a:schemeClr val="tx2">
                    <a:lumMod val="75000"/>
                  </a:schemeClr>
                </a:solidFill>
                <a:latin typeface="Georgia" pitchFamily="18" charset="0"/>
              </a:rPr>
              <a:t>simultaneously.” 		</a:t>
            </a:r>
          </a:p>
          <a:p>
            <a:pPr fontAlgn="base">
              <a:buNone/>
            </a:pPr>
            <a:r>
              <a:rPr lang="en-US" sz="8000" dirty="0">
                <a:solidFill>
                  <a:schemeClr val="tx2">
                    <a:lumMod val="75000"/>
                  </a:schemeClr>
                </a:solidFill>
                <a:latin typeface="Georgia" pitchFamily="18" charset="0"/>
              </a:rPr>
              <a:t>	</a:t>
            </a:r>
            <a:r>
              <a:rPr lang="en-US" sz="8000" dirty="0" smtClean="0">
                <a:solidFill>
                  <a:schemeClr val="tx2">
                    <a:lumMod val="75000"/>
                  </a:schemeClr>
                </a:solidFill>
                <a:latin typeface="Georgia" pitchFamily="18" charset="0"/>
              </a:rPr>
              <a:t>	</a:t>
            </a:r>
            <a:r>
              <a:rPr lang="en-US" sz="5600" dirty="0" smtClean="0">
                <a:solidFill>
                  <a:schemeClr val="tx2">
                    <a:lumMod val="75000"/>
                  </a:schemeClr>
                </a:solidFill>
                <a:latin typeface="Georgia" pitchFamily="18" charset="0"/>
              </a:rPr>
              <a:t>~ </a:t>
            </a:r>
            <a:r>
              <a:rPr lang="en-US" sz="5600" dirty="0" err="1" smtClean="0">
                <a:solidFill>
                  <a:schemeClr val="tx2">
                    <a:lumMod val="75000"/>
                  </a:schemeClr>
                </a:solidFill>
                <a:latin typeface="Georgia" pitchFamily="18" charset="0"/>
              </a:rPr>
              <a:t>Sequeira</a:t>
            </a:r>
            <a:r>
              <a:rPr lang="en-US" sz="5600" dirty="0" smtClean="0">
                <a:solidFill>
                  <a:schemeClr val="tx2">
                    <a:lumMod val="75000"/>
                  </a:schemeClr>
                </a:solidFill>
                <a:latin typeface="Georgia" pitchFamily="18" charset="0"/>
              </a:rPr>
              <a:t>, S and Ahmed, M. (2012). </a:t>
            </a:r>
            <a:r>
              <a:rPr lang="en-US" sz="5600" i="1" dirty="0" smtClean="0">
                <a:solidFill>
                  <a:schemeClr val="tx2">
                    <a:lumMod val="75000"/>
                  </a:schemeClr>
                </a:solidFill>
                <a:latin typeface="Georgia" pitchFamily="18" charset="0"/>
              </a:rPr>
              <a:t>Meditation as a Potential Therapy for Autism</a:t>
            </a:r>
          </a:p>
          <a:p>
            <a:pPr fontAlgn="base"/>
            <a:endParaRPr lang="en-US" sz="8000" i="1" dirty="0">
              <a:solidFill>
                <a:schemeClr val="tx2">
                  <a:lumMod val="75000"/>
                </a:schemeClr>
              </a:solidFill>
              <a:latin typeface="Georgia" pitchFamily="18" charset="0"/>
            </a:endParaRPr>
          </a:p>
          <a:p>
            <a:pPr fontAlgn="base">
              <a:buNone/>
            </a:pPr>
            <a:r>
              <a:rPr lang="en-US" sz="8000" b="1" dirty="0" smtClean="0">
                <a:solidFill>
                  <a:schemeClr val="tx2">
                    <a:lumMod val="75000"/>
                  </a:schemeClr>
                </a:solidFill>
                <a:latin typeface="Georgia" pitchFamily="18" charset="0"/>
              </a:rPr>
              <a:t>Problem: </a:t>
            </a:r>
            <a:r>
              <a:rPr lang="en-US" sz="8000" dirty="0" smtClean="0">
                <a:solidFill>
                  <a:schemeClr val="tx2">
                    <a:lumMod val="75000"/>
                  </a:schemeClr>
                </a:solidFill>
                <a:latin typeface="Georgia" pitchFamily="18" charset="0"/>
              </a:rPr>
              <a:t>Environment overwhelms the inner world = Short Circuit/Shut down</a:t>
            </a:r>
          </a:p>
          <a:p>
            <a:pPr fontAlgn="base">
              <a:buNone/>
            </a:pPr>
            <a:endParaRPr lang="en-US" sz="8000" b="1" dirty="0" smtClean="0">
              <a:solidFill>
                <a:schemeClr val="tx2">
                  <a:lumMod val="75000"/>
                </a:schemeClr>
              </a:solidFill>
              <a:latin typeface="Georgia" pitchFamily="18" charset="0"/>
            </a:endParaRPr>
          </a:p>
          <a:p>
            <a:pPr fontAlgn="base">
              <a:buNone/>
            </a:pPr>
            <a:r>
              <a:rPr lang="en-US" sz="8000" b="1" dirty="0" smtClean="0">
                <a:solidFill>
                  <a:schemeClr val="tx2">
                    <a:lumMod val="75000"/>
                  </a:schemeClr>
                </a:solidFill>
                <a:latin typeface="Georgia" pitchFamily="18" charset="0"/>
              </a:rPr>
              <a:t>Solution: </a:t>
            </a:r>
            <a:r>
              <a:rPr lang="en-US" sz="8000" dirty="0" smtClean="0">
                <a:solidFill>
                  <a:schemeClr val="tx2">
                    <a:lumMod val="75000"/>
                  </a:schemeClr>
                </a:solidFill>
                <a:latin typeface="Georgia" pitchFamily="18" charset="0"/>
              </a:rPr>
              <a:t>Mindfulness and Meditation can help to override impaired brain synchronicity/integration by restoring rhythm and safety</a:t>
            </a:r>
          </a:p>
          <a:p>
            <a:pPr fontAlgn="base">
              <a:buNone/>
            </a:pPr>
            <a:endParaRPr lang="en-US" sz="8000" b="1" dirty="0" smtClean="0">
              <a:solidFill>
                <a:schemeClr val="tx2">
                  <a:lumMod val="75000"/>
                </a:schemeClr>
              </a:solidFill>
              <a:latin typeface="Georgia" pitchFamily="18" charset="0"/>
            </a:endParaRPr>
          </a:p>
          <a:p>
            <a:pPr fontAlgn="base">
              <a:buNone/>
            </a:pPr>
            <a:r>
              <a:rPr lang="en-US" sz="8000" b="1" dirty="0" smtClean="0">
                <a:solidFill>
                  <a:schemeClr val="tx2">
                    <a:lumMod val="75000"/>
                  </a:schemeClr>
                </a:solidFill>
                <a:latin typeface="Georgia" pitchFamily="18" charset="0"/>
              </a:rPr>
              <a:t>Examples: </a:t>
            </a:r>
            <a:r>
              <a:rPr lang="en-US" sz="8000" dirty="0" smtClean="0">
                <a:solidFill>
                  <a:schemeClr val="tx2">
                    <a:lumMod val="75000"/>
                  </a:schemeClr>
                </a:solidFill>
                <a:latin typeface="Georgia" pitchFamily="18" charset="0"/>
              </a:rPr>
              <a:t>Focusing on the breath, mantra, rubbing hands, mindfulness of music</a:t>
            </a:r>
            <a:endParaRPr lang="en-US" sz="8000" dirty="0">
              <a:solidFill>
                <a:schemeClr val="tx2">
                  <a:lumMod val="75000"/>
                </a:schemeClr>
              </a:solidFill>
              <a:latin typeface="Georgia" pitchFamily="18" charset="0"/>
            </a:endParaRPr>
          </a:p>
          <a:p>
            <a:endParaRPr lang="en-US" dirty="0" smtClean="0">
              <a:solidFill>
                <a:schemeClr val="tx2">
                  <a:lumMod val="75000"/>
                </a:schemeClr>
              </a:solidFill>
              <a:latin typeface="Georgia" pitchFamily="18" charset="0"/>
            </a:endParaRPr>
          </a:p>
          <a:p>
            <a:pPr>
              <a:buNone/>
            </a:pPr>
            <a:endParaRPr lang="en-US" dirty="0" smtClean="0">
              <a:solidFill>
                <a:schemeClr val="tx2">
                  <a:lumMod val="75000"/>
                </a:schemeClr>
              </a:solidFill>
              <a:latin typeface="Georgia" pitchFamily="18" charset="0"/>
            </a:endParaRPr>
          </a:p>
          <a:p>
            <a:pPr>
              <a:buNone/>
            </a:pPr>
            <a:endParaRPr lang="en-US" dirty="0">
              <a:solidFill>
                <a:schemeClr val="tx2">
                  <a:lumMod val="75000"/>
                </a:schemeClr>
              </a:solidFill>
              <a:latin typeface="Georgia" pitchFamily="18" charset="0"/>
            </a:endParaRPr>
          </a:p>
          <a:p>
            <a:pPr>
              <a:buNone/>
            </a:pPr>
            <a:r>
              <a:rPr lang="en-US" dirty="0" err="1" smtClean="0">
                <a:solidFill>
                  <a:schemeClr val="tx2">
                    <a:lumMod val="75000"/>
                  </a:schemeClr>
                </a:solidFill>
                <a:latin typeface="Georgia" pitchFamily="18" charset="0"/>
              </a:rPr>
              <a:t>Sequeira</a:t>
            </a:r>
            <a:r>
              <a:rPr lang="en-US" dirty="0" smtClean="0">
                <a:solidFill>
                  <a:schemeClr val="tx2">
                    <a:lumMod val="75000"/>
                  </a:schemeClr>
                </a:solidFill>
                <a:latin typeface="Georgia" pitchFamily="18" charset="0"/>
              </a:rPr>
              <a:t>, S and Ahmed, M. (2012). </a:t>
            </a:r>
            <a:r>
              <a:rPr lang="en-US" i="1" dirty="0" smtClean="0">
                <a:solidFill>
                  <a:schemeClr val="tx2">
                    <a:lumMod val="75000"/>
                  </a:schemeClr>
                </a:solidFill>
                <a:latin typeface="Georgia" pitchFamily="18" charset="0"/>
              </a:rPr>
              <a:t>Meditation as a Potential Therapy for Autism: A Review. </a:t>
            </a:r>
            <a:r>
              <a:rPr lang="en-US" dirty="0" smtClean="0">
                <a:solidFill>
                  <a:schemeClr val="tx2">
                    <a:lumMod val="75000"/>
                  </a:schemeClr>
                </a:solidFill>
                <a:latin typeface="Georgia" pitchFamily="18" charset="0"/>
              </a:rPr>
              <a:t>Autism Research and Treatment. Volume 2012, Article ID 835847. </a:t>
            </a:r>
            <a:r>
              <a:rPr lang="en-US" dirty="0" smtClean="0">
                <a:solidFill>
                  <a:schemeClr val="tx2">
                    <a:lumMod val="75000"/>
                  </a:schemeClr>
                </a:solidFill>
                <a:latin typeface="Georgia" pitchFamily="18" charset="0"/>
                <a:hlinkClick r:id="rId2"/>
              </a:rPr>
              <a:t>http://dx.doi.org/10.1155/2012/835847</a:t>
            </a:r>
            <a:endParaRPr lang="en-US" dirty="0" smtClean="0">
              <a:solidFill>
                <a:schemeClr val="tx2">
                  <a:lumMod val="75000"/>
                </a:schemeClr>
              </a:solidFill>
              <a:latin typeface="Georgia" pitchFamily="18"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290513"/>
            <a:ext cx="7969250" cy="1106487"/>
          </a:xfrm>
        </p:spPr>
        <p:txBody>
          <a:bodyPr>
            <a:normAutofit fontScale="90000"/>
          </a:bodyPr>
          <a:lstStyle/>
          <a:p>
            <a:pPr eaLnBrk="1" hangingPunct="1">
              <a:defRPr/>
            </a:pPr>
            <a:r>
              <a:rPr lang="en-US" dirty="0" smtClean="0">
                <a:solidFill>
                  <a:schemeClr val="accent1">
                    <a:lumMod val="75000"/>
                  </a:schemeClr>
                </a:solidFill>
                <a:latin typeface="Papyrus" panose="03070502060502030205" pitchFamily="66" charset="0"/>
              </a:rPr>
              <a:t>BJ’s Story: </a:t>
            </a:r>
            <a:br>
              <a:rPr lang="en-US" dirty="0" smtClean="0">
                <a:solidFill>
                  <a:schemeClr val="accent1">
                    <a:lumMod val="75000"/>
                  </a:schemeClr>
                </a:solidFill>
                <a:latin typeface="Papyrus" panose="03070502060502030205" pitchFamily="66" charset="0"/>
              </a:rPr>
            </a:br>
            <a:r>
              <a:rPr lang="en-US" dirty="0" smtClean="0">
                <a:solidFill>
                  <a:schemeClr val="accent1">
                    <a:lumMod val="75000"/>
                  </a:schemeClr>
                </a:solidFill>
                <a:latin typeface="Papyrus" panose="03070502060502030205" pitchFamily="66" charset="0"/>
              </a:rPr>
              <a:t>The Rock </a:t>
            </a:r>
          </a:p>
        </p:txBody>
      </p:sp>
      <p:sp>
        <p:nvSpPr>
          <p:cNvPr id="52227" name="Rectangle 5"/>
          <p:cNvSpPr>
            <a:spLocks noGrp="1"/>
          </p:cNvSpPr>
          <p:nvPr>
            <p:ph idx="1"/>
          </p:nvPr>
        </p:nvSpPr>
        <p:spPr>
          <a:xfrm>
            <a:off x="457200" y="1447800"/>
            <a:ext cx="8229600" cy="4525963"/>
          </a:xfrm>
        </p:spPr>
        <p:txBody>
          <a:bodyPr/>
          <a:lstStyle/>
          <a:p>
            <a:pPr eaLnBrk="1" hangingPunct="1">
              <a:defRPr/>
            </a:pPr>
            <a:endParaRPr lang="en-US" sz="1800" dirty="0" smtClean="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eaLnBrk="1" hangingPunct="1">
              <a:defRPr/>
            </a:pPr>
            <a:endParaRPr lang="en-US" dirty="0" smtClean="0"/>
          </a:p>
          <a:p>
            <a:pPr eaLnBrk="1" hangingPunct="1">
              <a:defRPr/>
            </a:pPr>
            <a:endParaRPr lang="en-US" dirty="0" smtClean="0"/>
          </a:p>
        </p:txBody>
      </p:sp>
      <p:pic>
        <p:nvPicPr>
          <p:cNvPr id="40964" name="Picture 4" descr="angry teen.jpg"/>
          <p:cNvPicPr>
            <a:picLocks noChangeAspect="1"/>
          </p:cNvPicPr>
          <p:nvPr/>
        </p:nvPicPr>
        <p:blipFill>
          <a:blip r:embed="rId3" cstate="print"/>
          <a:srcRect/>
          <a:stretch>
            <a:fillRect/>
          </a:stretch>
        </p:blipFill>
        <p:spPr bwMode="auto">
          <a:xfrm>
            <a:off x="2133600" y="1752600"/>
            <a:ext cx="4953000" cy="3295650"/>
          </a:xfrm>
          <a:prstGeom prst="rect">
            <a:avLst/>
          </a:prstGeom>
          <a:noFill/>
          <a:ln w="9525">
            <a:noFill/>
            <a:miter lim="800000"/>
            <a:headEnd/>
            <a:tailEnd/>
          </a:ln>
        </p:spPr>
      </p:pic>
      <p:pic>
        <p:nvPicPr>
          <p:cNvPr id="40965" name="Picture 3"/>
          <p:cNvPicPr>
            <a:picLocks noChangeAspect="1" noChangeArrowheads="1"/>
          </p:cNvPicPr>
          <p:nvPr/>
        </p:nvPicPr>
        <p:blipFill>
          <a:blip r:embed="rId4" cstate="print"/>
          <a:srcRect/>
          <a:stretch>
            <a:fillRect/>
          </a:stretch>
        </p:blipFill>
        <p:spPr bwMode="auto">
          <a:xfrm>
            <a:off x="3810000" y="4876800"/>
            <a:ext cx="1828800" cy="1676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Overview</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p:txBody>
          <a:bodyPr>
            <a:normAutofit/>
          </a:bodyPr>
          <a:lstStyle/>
          <a:p>
            <a:r>
              <a:rPr lang="en-US" sz="3000" dirty="0" smtClean="0">
                <a:solidFill>
                  <a:schemeClr val="tx2">
                    <a:lumMod val="75000"/>
                  </a:schemeClr>
                </a:solidFill>
                <a:latin typeface="Georgia" pitchFamily="18" charset="0"/>
              </a:rPr>
              <a:t>What is Mindfulness?</a:t>
            </a:r>
          </a:p>
          <a:p>
            <a:r>
              <a:rPr lang="en-US" sz="3000" dirty="0" smtClean="0">
                <a:solidFill>
                  <a:schemeClr val="tx2">
                    <a:lumMod val="75000"/>
                  </a:schemeClr>
                </a:solidFill>
                <a:latin typeface="Georgia" pitchFamily="18" charset="0"/>
              </a:rPr>
              <a:t>Mindfulness for Teens </a:t>
            </a:r>
          </a:p>
          <a:p>
            <a:r>
              <a:rPr lang="en-US" sz="3000" dirty="0" smtClean="0">
                <a:solidFill>
                  <a:schemeClr val="tx2">
                    <a:lumMod val="75000"/>
                  </a:schemeClr>
                </a:solidFill>
                <a:latin typeface="Georgia" pitchFamily="18" charset="0"/>
              </a:rPr>
              <a:t>How Can It Help Teens with Special Needs?</a:t>
            </a:r>
          </a:p>
          <a:p>
            <a:pPr lvl="1"/>
            <a:r>
              <a:rPr lang="en-US" dirty="0" smtClean="0">
                <a:solidFill>
                  <a:schemeClr val="tx2">
                    <a:lumMod val="75000"/>
                  </a:schemeClr>
                </a:solidFill>
                <a:latin typeface="Georgia" pitchFamily="18" charset="0"/>
              </a:rPr>
              <a:t>Focus</a:t>
            </a:r>
          </a:p>
          <a:p>
            <a:pPr lvl="1"/>
            <a:r>
              <a:rPr lang="en-US" dirty="0" smtClean="0">
                <a:solidFill>
                  <a:schemeClr val="tx2">
                    <a:lumMod val="75000"/>
                  </a:schemeClr>
                </a:solidFill>
                <a:latin typeface="Georgia" pitchFamily="18" charset="0"/>
              </a:rPr>
              <a:t>Emotion Regulation</a:t>
            </a:r>
          </a:p>
          <a:p>
            <a:pPr lvl="1"/>
            <a:r>
              <a:rPr lang="en-US" dirty="0" smtClean="0">
                <a:solidFill>
                  <a:schemeClr val="tx2">
                    <a:lumMod val="75000"/>
                  </a:schemeClr>
                </a:solidFill>
                <a:latin typeface="Georgia" pitchFamily="18" charset="0"/>
              </a:rPr>
              <a:t>Increased Emotional Intelligence</a:t>
            </a:r>
          </a:p>
          <a:p>
            <a:pPr lvl="1"/>
            <a:r>
              <a:rPr lang="en-US" dirty="0" smtClean="0">
                <a:solidFill>
                  <a:schemeClr val="tx2">
                    <a:lumMod val="75000"/>
                  </a:schemeClr>
                </a:solidFill>
                <a:latin typeface="Georgia" pitchFamily="18" charset="0"/>
              </a:rPr>
              <a:t>Impulse Control</a:t>
            </a:r>
          </a:p>
          <a:p>
            <a:pPr lvl="1"/>
            <a:r>
              <a:rPr lang="en-US" dirty="0" smtClean="0">
                <a:solidFill>
                  <a:schemeClr val="tx2">
                    <a:lumMod val="75000"/>
                  </a:schemeClr>
                </a:solidFill>
                <a:latin typeface="Georgia" pitchFamily="18" charset="0"/>
              </a:rPr>
              <a:t>Self-Compassion and Compassion</a:t>
            </a:r>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lumMod val="75000"/>
                  </a:schemeClr>
                </a:solidFill>
                <a:latin typeface="Georgia" pitchFamily="18" charset="0"/>
              </a:rPr>
              <a:t>Mindfulness for Teens:</a:t>
            </a:r>
            <a:br>
              <a:rPr lang="en-US" b="1" dirty="0" smtClean="0">
                <a:solidFill>
                  <a:schemeClr val="tx2">
                    <a:lumMod val="75000"/>
                  </a:schemeClr>
                </a:solidFill>
                <a:latin typeface="Georgia" pitchFamily="18" charset="0"/>
              </a:rPr>
            </a:br>
            <a:r>
              <a:rPr lang="en-US" b="1" dirty="0" smtClean="0">
                <a:solidFill>
                  <a:schemeClr val="tx2">
                    <a:lumMod val="75000"/>
                  </a:schemeClr>
                </a:solidFill>
                <a:latin typeface="Georgia" pitchFamily="18" charset="0"/>
              </a:rPr>
              <a:t>The  </a:t>
            </a:r>
            <a:r>
              <a:rPr lang="en-US" b="1" dirty="0" smtClean="0">
                <a:solidFill>
                  <a:srgbClr val="FF0000"/>
                </a:solidFill>
                <a:latin typeface="Georgia" pitchFamily="18" charset="0"/>
              </a:rPr>
              <a:t>STOP</a:t>
            </a:r>
            <a:r>
              <a:rPr lang="en-US" b="1" dirty="0" smtClean="0">
                <a:solidFill>
                  <a:schemeClr val="accent1">
                    <a:lumMod val="75000"/>
                  </a:schemeClr>
                </a:solidFill>
                <a:latin typeface="Georgia" pitchFamily="18" charset="0"/>
              </a:rPr>
              <a:t>  </a:t>
            </a:r>
            <a:r>
              <a:rPr lang="en-US" b="1" dirty="0" smtClean="0">
                <a:solidFill>
                  <a:schemeClr val="tx2">
                    <a:lumMod val="75000"/>
                  </a:schemeClr>
                </a:solidFill>
                <a:latin typeface="Georgia" pitchFamily="18" charset="0"/>
              </a:rPr>
              <a:t>Practice</a:t>
            </a:r>
            <a:endParaRPr lang="en-US" b="1" dirty="0">
              <a:solidFill>
                <a:schemeClr val="tx2">
                  <a:lumMod val="75000"/>
                </a:schemeClr>
              </a:solidFill>
              <a:latin typeface="Georgia" pitchFamily="18" charset="0"/>
            </a:endParaRPr>
          </a:p>
        </p:txBody>
      </p:sp>
      <p:pic>
        <p:nvPicPr>
          <p:cNvPr id="8195" name="Picture 2"/>
          <p:cNvPicPr>
            <a:picLocks noGrp="1" noChangeAspect="1" noChangeArrowheads="1"/>
          </p:cNvPicPr>
          <p:nvPr>
            <p:ph idx="1"/>
          </p:nvPr>
        </p:nvPicPr>
        <p:blipFill>
          <a:blip r:embed="rId2" cstate="print"/>
          <a:stretch>
            <a:fillRect/>
          </a:stretch>
        </p:blipFill>
        <p:spPr>
          <a:xfrm>
            <a:off x="1816369" y="1811699"/>
            <a:ext cx="5511262" cy="4102964"/>
          </a:xfrm>
        </p:spPr>
      </p:pic>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US" dirty="0" smtClean="0">
                <a:solidFill>
                  <a:schemeClr val="tx2">
                    <a:lumMod val="75000"/>
                  </a:schemeClr>
                </a:solidFill>
                <a:latin typeface="Georgia" pitchFamily="18" charset="0"/>
              </a:rPr>
              <a:t>Discussion</a:t>
            </a:r>
          </a:p>
        </p:txBody>
      </p:sp>
      <p:sp>
        <p:nvSpPr>
          <p:cNvPr id="15363" name="Content Placeholder 1"/>
          <p:cNvSpPr>
            <a:spLocks noGrp="1"/>
          </p:cNvSpPr>
          <p:nvPr>
            <p:ph sz="half" idx="2"/>
          </p:nvPr>
        </p:nvSpPr>
        <p:spPr>
          <a:xfrm>
            <a:off x="457200" y="1444625"/>
            <a:ext cx="4040188" cy="3941763"/>
          </a:xfrm>
        </p:spPr>
        <p:txBody>
          <a:bodyPr/>
          <a:lstStyle/>
          <a:p>
            <a:pPr eaLnBrk="1" hangingPunct="1">
              <a:buFont typeface="Wingdings 3" pitchFamily="18" charset="2"/>
              <a:buNone/>
              <a:defRPr/>
            </a:pPr>
            <a:endParaRPr lang="en-US" dirty="0" smtClean="0">
              <a:latin typeface="Georgia" pitchFamily="18" charset="0"/>
            </a:endParaRPr>
          </a:p>
          <a:p>
            <a:pPr eaLnBrk="1" hangingPunct="1">
              <a:defRPr/>
            </a:pPr>
            <a:r>
              <a:rPr lang="en-US" dirty="0" smtClean="0">
                <a:solidFill>
                  <a:schemeClr val="tx2">
                    <a:lumMod val="75000"/>
                  </a:schemeClr>
                </a:solidFill>
                <a:latin typeface="Georgia" pitchFamily="18" charset="0"/>
              </a:rPr>
              <a:t>What did you notice?</a:t>
            </a:r>
          </a:p>
          <a:p>
            <a:pPr eaLnBrk="1" hangingPunct="1">
              <a:buFont typeface="Wingdings 3" pitchFamily="18" charset="2"/>
              <a:buNone/>
              <a:defRPr/>
            </a:pPr>
            <a:r>
              <a:rPr lang="en-US" dirty="0" smtClean="0">
                <a:solidFill>
                  <a:schemeClr val="tx2">
                    <a:lumMod val="75000"/>
                  </a:schemeClr>
                </a:solidFill>
                <a:latin typeface="Georgia" pitchFamily="18" charset="0"/>
              </a:rPr>
              <a:t> </a:t>
            </a:r>
            <a:endParaRPr lang="en-US" sz="3200" b="1" dirty="0" smtClean="0">
              <a:solidFill>
                <a:schemeClr val="tx2">
                  <a:lumMod val="75000"/>
                </a:schemeClr>
              </a:solidFill>
              <a:latin typeface="Georgia" pitchFamily="18" charset="0"/>
            </a:endParaRPr>
          </a:p>
          <a:p>
            <a:pPr eaLnBrk="1" hangingPunct="1">
              <a:defRPr/>
            </a:pPr>
            <a:r>
              <a:rPr lang="en-US" dirty="0" smtClean="0">
                <a:solidFill>
                  <a:schemeClr val="tx2">
                    <a:lumMod val="75000"/>
                  </a:schemeClr>
                </a:solidFill>
                <a:latin typeface="Georgia" pitchFamily="18" charset="0"/>
              </a:rPr>
              <a:t>How is this relevant to teens?</a:t>
            </a:r>
          </a:p>
          <a:p>
            <a:pPr marL="109537" indent="0" eaLnBrk="1" hangingPunct="1">
              <a:buFont typeface="Wingdings 3" pitchFamily="18" charset="2"/>
              <a:buNone/>
              <a:defRPr/>
            </a:pPr>
            <a:endParaRPr lang="en-US" dirty="0" smtClean="0">
              <a:solidFill>
                <a:schemeClr val="tx2">
                  <a:lumMod val="75000"/>
                </a:schemeClr>
              </a:solidFill>
              <a:latin typeface="Georgia" pitchFamily="18" charset="0"/>
            </a:endParaRPr>
          </a:p>
          <a:p>
            <a:pPr eaLnBrk="1" hangingPunct="1">
              <a:defRPr/>
            </a:pPr>
            <a:r>
              <a:rPr lang="en-US" dirty="0" smtClean="0">
                <a:solidFill>
                  <a:schemeClr val="tx2">
                    <a:lumMod val="75000"/>
                  </a:schemeClr>
                </a:solidFill>
                <a:latin typeface="Georgia" pitchFamily="18" charset="0"/>
              </a:rPr>
              <a:t>How is this relevant to you?</a:t>
            </a:r>
          </a:p>
        </p:txBody>
      </p:sp>
      <p:sp>
        <p:nvSpPr>
          <p:cNvPr id="9220" name="Content Placeholder 6"/>
          <p:cNvSpPr>
            <a:spLocks noGrp="1"/>
          </p:cNvSpPr>
          <p:nvPr>
            <p:ph sz="quarter" idx="4"/>
          </p:nvPr>
        </p:nvSpPr>
        <p:spPr>
          <a:xfrm>
            <a:off x="4645025" y="1444625"/>
            <a:ext cx="4041775" cy="3941763"/>
          </a:xfrm>
        </p:spPr>
        <p:txBody>
          <a:bodyPr/>
          <a:lstStyle/>
          <a:p>
            <a:pPr eaLnBrk="1" hangingPunct="1">
              <a:spcBef>
                <a:spcPct val="0"/>
              </a:spcBef>
            </a:pPr>
            <a:endParaRPr lang="en-US" altLang="en-US" smtClean="0"/>
          </a:p>
        </p:txBody>
      </p:sp>
      <p:pic>
        <p:nvPicPr>
          <p:cNvPr id="9221" name="Picture 5" descr="http://blogs.sun.com/DanaInGeeksville/resource/lotus.jpg"/>
          <p:cNvPicPr>
            <a:picLocks noChangeAspect="1" noChangeArrowheads="1"/>
          </p:cNvPicPr>
          <p:nvPr/>
        </p:nvPicPr>
        <p:blipFill>
          <a:blip r:embed="rId3" cstate="print"/>
          <a:srcRect/>
          <a:stretch>
            <a:fillRect/>
          </a:stretch>
        </p:blipFill>
        <p:spPr bwMode="auto">
          <a:xfrm>
            <a:off x="5257800" y="1752600"/>
            <a:ext cx="2857500" cy="3810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500"/>
                                        <p:tgtEl>
                                          <p:spTgt spid="15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AWARENESS</a:t>
            </a:r>
            <a:endParaRPr lang="en-US" b="1" dirty="0">
              <a:solidFill>
                <a:schemeClr val="tx2">
                  <a:lumMod val="75000"/>
                </a:schemeClr>
              </a:solidFill>
              <a:latin typeface="Georgia" pitchFamily="18" charset="0"/>
            </a:endParaRPr>
          </a:p>
        </p:txBody>
      </p:sp>
      <p:pic>
        <p:nvPicPr>
          <p:cNvPr id="4" name="Content Placeholder 3" descr="Triangle of Awareness.jpg"/>
          <p:cNvPicPr>
            <a:picLocks noGrp="1" noChangeAspect="1"/>
          </p:cNvPicPr>
          <p:nvPr>
            <p:ph idx="1"/>
          </p:nvPr>
        </p:nvPicPr>
        <p:blipFill>
          <a:blip r:embed="rId2" cstate="print"/>
          <a:stretch>
            <a:fillRect/>
          </a:stretch>
        </p:blipFill>
        <p:spPr>
          <a:xfrm>
            <a:off x="2070100" y="1685131"/>
            <a:ext cx="5003800" cy="4356100"/>
          </a:xfrm>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Stef\Dropbox\CALM\Workbook\CARTOONS\cartoon_charlie_brown-depressed.jpg"/>
          <p:cNvPicPr>
            <a:picLocks noChangeAspect="1" noChangeArrowheads="1"/>
          </p:cNvPicPr>
          <p:nvPr/>
        </p:nvPicPr>
        <p:blipFill>
          <a:blip r:embed="rId2" cstate="print"/>
          <a:srcRect/>
          <a:stretch>
            <a:fillRect/>
          </a:stretch>
        </p:blipFill>
        <p:spPr bwMode="auto">
          <a:xfrm>
            <a:off x="2133600" y="1295400"/>
            <a:ext cx="4876800" cy="3733800"/>
          </a:xfrm>
          <a:prstGeom prst="rect">
            <a:avLst/>
          </a:prstGeom>
          <a:noFill/>
        </p:spPr>
      </p:pic>
      <p:sp>
        <p:nvSpPr>
          <p:cNvPr id="3" name="Footer Placeholder 2"/>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normAutofit/>
          </a:bodyPr>
          <a:lstStyle/>
          <a:p>
            <a:pPr eaLnBrk="1" hangingPunct="1">
              <a:defRPr/>
            </a:pPr>
            <a:endParaRPr lang="en-US" sz="3200" dirty="0" smtClean="0">
              <a:latin typeface="Georgia" pitchFamily="18" charset="0"/>
            </a:endParaRPr>
          </a:p>
        </p:txBody>
      </p:sp>
      <p:sp>
        <p:nvSpPr>
          <p:cNvPr id="56323" name="Rectangle 3"/>
          <p:cNvSpPr>
            <a:spLocks noGrp="1"/>
          </p:cNvSpPr>
          <p:nvPr>
            <p:ph idx="1"/>
          </p:nvPr>
        </p:nvSpPr>
        <p:spPr>
          <a:xfrm>
            <a:off x="457200" y="2133600"/>
            <a:ext cx="8229600" cy="4525963"/>
          </a:xfrm>
        </p:spPr>
        <p:txBody>
          <a:bodyPr>
            <a:normAutofit fontScale="77500" lnSpcReduction="20000"/>
          </a:bodyPr>
          <a:lstStyle/>
          <a:p>
            <a:pPr marL="109537" indent="0" eaLnBrk="1" hangingPunct="1">
              <a:buFont typeface="Wingdings 3" pitchFamily="18" charset="2"/>
              <a:buNone/>
              <a:defRPr/>
            </a:pPr>
            <a:endParaRPr lang="en-US" sz="2000" dirty="0" smtClean="0">
              <a:latin typeface="Georgia" pitchFamily="18" charset="0"/>
            </a:endParaRPr>
          </a:p>
          <a:p>
            <a:pPr algn="ctr" eaLnBrk="1" hangingPunct="1">
              <a:buFont typeface="Wingdings 3" pitchFamily="18" charset="2"/>
              <a:buNone/>
              <a:defRPr/>
            </a:pPr>
            <a:endParaRPr lang="en-US" sz="3600" dirty="0" smtClean="0">
              <a:latin typeface="Georgia" pitchFamily="18" charset="0"/>
            </a:endParaRPr>
          </a:p>
          <a:p>
            <a:pPr algn="ctr" eaLnBrk="1" hangingPunct="1">
              <a:buFont typeface="Wingdings 3" pitchFamily="18" charset="2"/>
              <a:buNone/>
              <a:defRPr/>
            </a:pPr>
            <a:endParaRPr lang="en-US" sz="3600" dirty="0">
              <a:latin typeface="Georgia" pitchFamily="18" charset="0"/>
            </a:endParaRPr>
          </a:p>
          <a:p>
            <a:pPr algn="ctr" eaLnBrk="1" hangingPunct="1">
              <a:buFont typeface="Wingdings 3" pitchFamily="18" charset="2"/>
              <a:buNone/>
              <a:defRPr/>
            </a:pPr>
            <a:endParaRPr lang="en-US" sz="3600" dirty="0" smtClean="0">
              <a:latin typeface="Georgia" pitchFamily="18" charset="0"/>
            </a:endParaRPr>
          </a:p>
          <a:p>
            <a:pPr algn="ctr" eaLnBrk="1" hangingPunct="1">
              <a:buFont typeface="Wingdings 3" pitchFamily="18" charset="2"/>
              <a:buNone/>
              <a:defRPr/>
            </a:pPr>
            <a:r>
              <a:rPr lang="en-US" sz="3600" b="1" dirty="0" smtClean="0">
                <a:solidFill>
                  <a:schemeClr val="tx2">
                    <a:lumMod val="75000"/>
                  </a:schemeClr>
                </a:solidFill>
                <a:latin typeface="Georgia" pitchFamily="18" charset="0"/>
              </a:rPr>
              <a:t>What is the #1 Way </a:t>
            </a:r>
          </a:p>
          <a:p>
            <a:pPr algn="ctr" eaLnBrk="1" hangingPunct="1">
              <a:buFont typeface="Wingdings 3" pitchFamily="18" charset="2"/>
              <a:buNone/>
              <a:defRPr/>
            </a:pPr>
            <a:r>
              <a:rPr lang="en-US" sz="3600" b="1" dirty="0" smtClean="0">
                <a:solidFill>
                  <a:schemeClr val="tx2">
                    <a:lumMod val="75000"/>
                  </a:schemeClr>
                </a:solidFill>
                <a:latin typeface="Georgia" pitchFamily="18" charset="0"/>
              </a:rPr>
              <a:t>Humans Avoid Discomfort?</a:t>
            </a:r>
            <a:endParaRPr lang="en-US" sz="3600" b="1" i="1" dirty="0" smtClean="0">
              <a:solidFill>
                <a:schemeClr val="tx2">
                  <a:lumMod val="75000"/>
                </a:schemeClr>
              </a:solidFill>
              <a:latin typeface="Georgia" pitchFamily="18" charset="0"/>
            </a:endParaRPr>
          </a:p>
          <a:p>
            <a:pPr algn="ctr" eaLnBrk="1" hangingPunct="1">
              <a:buFont typeface="Wingdings 3" pitchFamily="18" charset="2"/>
              <a:buNone/>
              <a:defRPr/>
            </a:pPr>
            <a:endParaRPr lang="en-US" sz="5400" i="1" dirty="0" smtClean="0">
              <a:latin typeface="Georgia" pitchFamily="18" charset="0"/>
            </a:endParaRPr>
          </a:p>
          <a:p>
            <a:pPr algn="ctr" eaLnBrk="1" hangingPunct="1">
              <a:buFont typeface="Wingdings 3" pitchFamily="18" charset="2"/>
              <a:buNone/>
              <a:defRPr/>
            </a:pPr>
            <a:r>
              <a:rPr lang="en-US" sz="5400" b="1" i="1" dirty="0" smtClean="0">
                <a:solidFill>
                  <a:srgbClr val="FF0000"/>
                </a:solidFill>
                <a:latin typeface="Georgia" pitchFamily="18" charset="0"/>
              </a:rPr>
              <a:t>Thinking</a:t>
            </a:r>
            <a:endParaRPr lang="en-US" sz="5400" b="1" dirty="0" smtClean="0">
              <a:solidFill>
                <a:srgbClr val="FF0000"/>
              </a:solidFill>
              <a:latin typeface="Georgia" pitchFamily="18" charset="0"/>
            </a:endParaRPr>
          </a:p>
          <a:p>
            <a:pPr eaLnBrk="1" hangingPunct="1">
              <a:defRPr/>
            </a:pPr>
            <a:endParaRPr lang="en-US" sz="2000" dirty="0" smtClean="0">
              <a:latin typeface="Georgia" pitchFamily="18" charset="0"/>
            </a:endParaRPr>
          </a:p>
          <a:p>
            <a:pPr eaLnBrk="1" hangingPunct="1">
              <a:buFont typeface="Wingdings 3" pitchFamily="18" charset="2"/>
              <a:buNone/>
              <a:defRPr/>
            </a:pPr>
            <a:r>
              <a:rPr lang="en-US" sz="2400" dirty="0" smtClean="0"/>
              <a:t/>
            </a:r>
            <a:br>
              <a:rPr lang="en-US" sz="2400" dirty="0" smtClean="0"/>
            </a:br>
            <a:endParaRPr lang="en-US" sz="2400" dirty="0" smtClean="0"/>
          </a:p>
          <a:p>
            <a:pPr eaLnBrk="1" hangingPunct="1">
              <a:defRPr/>
            </a:pPr>
            <a:endParaRPr lang="en-US" sz="2400" dirty="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p:txBody>
      </p:sp>
      <p:pic>
        <p:nvPicPr>
          <p:cNvPr id="23556" name="Picture 4" descr="C:\Users\Stef\Dropbox\CALM\Workbook\CARTOONS\Jeopardy!.jpg"/>
          <p:cNvPicPr>
            <a:picLocks noChangeAspect="1" noChangeArrowheads="1"/>
          </p:cNvPicPr>
          <p:nvPr/>
        </p:nvPicPr>
        <p:blipFill>
          <a:blip r:embed="rId3" cstate="print"/>
          <a:srcRect/>
          <a:stretch>
            <a:fillRect/>
          </a:stretch>
        </p:blipFill>
        <p:spPr bwMode="auto">
          <a:xfrm>
            <a:off x="2209800" y="609600"/>
            <a:ext cx="4295775" cy="1981200"/>
          </a:xfrm>
          <a:prstGeom prst="rect">
            <a:avLst/>
          </a:prstGeom>
          <a:noFill/>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4" end="4"/>
                                            </p:txEl>
                                          </p:spTgt>
                                        </p:tgtEl>
                                        <p:attrNameLst>
                                          <p:attrName>style.visibility</p:attrName>
                                        </p:attrNameLst>
                                      </p:cBhvr>
                                      <p:to>
                                        <p:strVal val="visible"/>
                                      </p:to>
                                    </p:set>
                                    <p:animEffect transition="in" filter="fade">
                                      <p:cBhvr>
                                        <p:cTn id="7" dur="2000"/>
                                        <p:tgtEl>
                                          <p:spTgt spid="563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5" end="5"/>
                                            </p:txEl>
                                          </p:spTgt>
                                        </p:tgtEl>
                                        <p:attrNameLst>
                                          <p:attrName>style.visibility</p:attrName>
                                        </p:attrNameLst>
                                      </p:cBhvr>
                                      <p:to>
                                        <p:strVal val="visible"/>
                                      </p:to>
                                    </p:set>
                                    <p:animEffect transition="in" filter="fade">
                                      <p:cBhvr>
                                        <p:cTn id="12" dur="2000"/>
                                        <p:tgtEl>
                                          <p:spTgt spid="5632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7" end="7"/>
                                            </p:txEl>
                                          </p:spTgt>
                                        </p:tgtEl>
                                        <p:attrNameLst>
                                          <p:attrName>style.visibility</p:attrName>
                                        </p:attrNameLst>
                                      </p:cBhvr>
                                      <p:to>
                                        <p:strVal val="visible"/>
                                      </p:to>
                                    </p:set>
                                    <p:animEffect transition="in" filter="fade">
                                      <p:cBhvr>
                                        <p:cTn id="17" dur="2000"/>
                                        <p:tgtEl>
                                          <p:spTgt spid="56323">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9" end="9"/>
                                            </p:txEl>
                                          </p:spTgt>
                                        </p:tgtEl>
                                        <p:attrNameLst>
                                          <p:attrName>style.visibility</p:attrName>
                                        </p:attrNameLst>
                                      </p:cBhvr>
                                      <p:to>
                                        <p:strVal val="visible"/>
                                      </p:to>
                                    </p:set>
                                    <p:animEffect transition="in" filter="fade">
                                      <p:cBhvr>
                                        <p:cTn id="22" dur="2000"/>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en-US" sz="3200" smtClean="0">
                <a:latin typeface="Georgia" pitchFamily="18" charset="0"/>
              </a:rPr>
              <a:t>Working with Thoughts:</a:t>
            </a:r>
            <a:br>
              <a:rPr lang="en-US" sz="3200" smtClean="0">
                <a:latin typeface="Georgia" pitchFamily="18" charset="0"/>
              </a:rPr>
            </a:br>
            <a:r>
              <a:rPr lang="en-US" sz="3200" smtClean="0">
                <a:latin typeface="Georgia" pitchFamily="18" charset="0"/>
              </a:rPr>
              <a:t>Thoughts are Not Facts</a:t>
            </a:r>
          </a:p>
        </p:txBody>
      </p:sp>
      <p:sp>
        <p:nvSpPr>
          <p:cNvPr id="66563" name="Rectangle 3"/>
          <p:cNvSpPr>
            <a:spLocks noGrp="1"/>
          </p:cNvSpPr>
          <p:nvPr>
            <p:ph idx="1"/>
          </p:nvPr>
        </p:nvSpPr>
        <p:spPr/>
        <p:txBody>
          <a:bodyPr/>
          <a:lstStyle/>
          <a:p>
            <a:pPr eaLnBrk="1" hangingPunct="1">
              <a:defRPr/>
            </a:pPr>
            <a:endParaRPr lang="en-US" sz="2400" dirty="0" smtClean="0"/>
          </a:p>
          <a:p>
            <a:pPr marL="109537" indent="0" eaLnBrk="1" hangingPunct="1">
              <a:buFont typeface="Wingdings 3" pitchFamily="18" charset="2"/>
              <a:buNone/>
              <a:defRPr/>
            </a:pPr>
            <a:r>
              <a:rPr lang="en-US" sz="2400" dirty="0" smtClean="0"/>
              <a:t/>
            </a:r>
            <a:br>
              <a:rPr lang="en-US" sz="2400" dirty="0" smtClean="0"/>
            </a:br>
            <a:endParaRPr lang="en-US" sz="2400" dirty="0" smtClean="0"/>
          </a:p>
        </p:txBody>
      </p:sp>
      <p:pic>
        <p:nvPicPr>
          <p:cNvPr id="24580" name="Picture 2"/>
          <p:cNvPicPr>
            <a:picLocks noChangeAspect="1"/>
          </p:cNvPicPr>
          <p:nvPr/>
        </p:nvPicPr>
        <p:blipFill>
          <a:blip r:embed="rId3" cstate="print"/>
          <a:srcRect/>
          <a:stretch>
            <a:fillRect/>
          </a:stretch>
        </p:blipFill>
        <p:spPr bwMode="auto">
          <a:xfrm>
            <a:off x="1752600" y="1676400"/>
            <a:ext cx="5813425" cy="3857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normAutofit fontScale="90000"/>
          </a:bodyPr>
          <a:lstStyle/>
          <a:p>
            <a:pPr eaLnBrk="1" hangingPunct="1">
              <a:defRPr/>
            </a:pPr>
            <a:r>
              <a:rPr lang="en-US" sz="3700" dirty="0" smtClean="0">
                <a:latin typeface="Georgia" pitchFamily="18" charset="0"/>
              </a:rPr>
              <a:t>Reducing Trigger of Rumination</a:t>
            </a:r>
            <a:br>
              <a:rPr lang="en-US" sz="3700" dirty="0" smtClean="0">
                <a:latin typeface="Georgia" pitchFamily="18" charset="0"/>
              </a:rPr>
            </a:br>
            <a:r>
              <a:rPr lang="en-US" sz="3700" dirty="0" smtClean="0">
                <a:latin typeface="Georgia" pitchFamily="18" charset="0"/>
              </a:rPr>
              <a:t>(aka Craving)</a:t>
            </a:r>
          </a:p>
        </p:txBody>
      </p:sp>
      <p:sp>
        <p:nvSpPr>
          <p:cNvPr id="67587" name="Rectangle 3"/>
          <p:cNvSpPr>
            <a:spLocks noGrp="1"/>
          </p:cNvSpPr>
          <p:nvPr>
            <p:ph idx="1"/>
          </p:nvPr>
        </p:nvSpPr>
        <p:spPr/>
        <p:txBody>
          <a:bodyPr/>
          <a:lstStyle/>
          <a:p>
            <a:pPr marL="107950" indent="0" eaLnBrk="1" hangingPunct="1">
              <a:buFont typeface="Wingdings 3" pitchFamily="18" charset="2"/>
              <a:buNone/>
            </a:pPr>
            <a:r>
              <a:rPr lang="en-US" altLang="en-US" sz="1800" b="1" smtClean="0">
                <a:latin typeface="Georgia" pitchFamily="18" charset="0"/>
              </a:rPr>
              <a:t>Mindfulness Reduces Self-Referencing</a:t>
            </a:r>
          </a:p>
          <a:p>
            <a:pPr marL="107950" indent="0" eaLnBrk="1" hangingPunct="1">
              <a:buFont typeface="Wingdings 3" pitchFamily="18" charset="2"/>
              <a:buNone/>
            </a:pPr>
            <a:r>
              <a:rPr lang="en-US" altLang="en-US" sz="1800" b="1" smtClean="0">
                <a:latin typeface="Georgia" pitchFamily="18" charset="0"/>
              </a:rPr>
              <a:t>/Rumination in Brain:</a:t>
            </a:r>
            <a:endParaRPr lang="en-US" altLang="en-US" sz="1800" smtClean="0">
              <a:latin typeface="Georgia" pitchFamily="18" charset="0"/>
            </a:endParaRPr>
          </a:p>
          <a:p>
            <a:pPr marL="107950" indent="0" eaLnBrk="1" hangingPunct="1">
              <a:buFont typeface="Wingdings 3" pitchFamily="18" charset="2"/>
              <a:buNone/>
            </a:pPr>
            <a:endParaRPr lang="en-US" altLang="en-US" sz="1800" smtClean="0">
              <a:latin typeface="Georgia" pitchFamily="18" charset="0"/>
            </a:endParaRPr>
          </a:p>
          <a:p>
            <a:pPr marL="107950" indent="0" eaLnBrk="1" hangingPunct="1">
              <a:buFont typeface="Wingdings 3" pitchFamily="18" charset="2"/>
              <a:buNone/>
            </a:pPr>
            <a:r>
              <a:rPr lang="en-US" altLang="en-US" sz="1800" smtClean="0">
                <a:latin typeface="Georgia" pitchFamily="18" charset="0"/>
              </a:rPr>
              <a:t>Mindfulness Vs. Control</a:t>
            </a:r>
          </a:p>
          <a:p>
            <a:pPr marL="107950" indent="0" eaLnBrk="1" hangingPunct="1">
              <a:buFont typeface="Wingdings 3" pitchFamily="18" charset="2"/>
              <a:buNone/>
            </a:pPr>
            <a:endParaRPr lang="en-US" altLang="en-US" sz="1800" smtClean="0">
              <a:latin typeface="Georgia" pitchFamily="18" charset="0"/>
            </a:endParaRPr>
          </a:p>
          <a:p>
            <a:pPr marL="107950" indent="0" eaLnBrk="1" hangingPunct="1">
              <a:buFont typeface="Wingdings 3" pitchFamily="18" charset="2"/>
              <a:buNone/>
            </a:pPr>
            <a:r>
              <a:rPr lang="en-US" altLang="en-US" sz="1800" smtClean="0">
                <a:latin typeface="Georgia" pitchFamily="18" charset="0"/>
              </a:rPr>
              <a:t>Result - more right lateral recruitment </a:t>
            </a:r>
          </a:p>
          <a:p>
            <a:pPr marL="107950" indent="0" eaLnBrk="1" hangingPunct="1">
              <a:buFont typeface="Wingdings 3" pitchFamily="18" charset="2"/>
              <a:buNone/>
            </a:pPr>
            <a:r>
              <a:rPr lang="en-US" altLang="en-US" sz="1800" smtClean="0">
                <a:latin typeface="Georgia" pitchFamily="18" charset="0"/>
              </a:rPr>
              <a:t>in somatosensory areas (experiential) and </a:t>
            </a:r>
          </a:p>
          <a:p>
            <a:pPr marL="107950" indent="0" eaLnBrk="1" hangingPunct="1">
              <a:buFont typeface="Wingdings 3" pitchFamily="18" charset="2"/>
              <a:buNone/>
            </a:pPr>
            <a:r>
              <a:rPr lang="en-US" altLang="en-US" sz="1800" smtClean="0">
                <a:latin typeface="Georgia" pitchFamily="18" charset="0"/>
              </a:rPr>
              <a:t>reduced activity in the cortical midline (narrative focus)</a:t>
            </a:r>
          </a:p>
          <a:p>
            <a:pPr marL="107950" indent="0" eaLnBrk="1" hangingPunct="1">
              <a:buFont typeface="Wingdings 3" pitchFamily="18" charset="2"/>
              <a:buNone/>
            </a:pPr>
            <a:r>
              <a:rPr lang="en-US" altLang="en-US" sz="1800" smtClean="0">
                <a:latin typeface="Georgia" pitchFamily="18" charset="0"/>
              </a:rPr>
              <a:t> = decreased depression scores.</a:t>
            </a:r>
          </a:p>
          <a:p>
            <a:pPr marL="107950" indent="0" eaLnBrk="1" fontAlgn="t" hangingPunct="1">
              <a:buFont typeface="Wingdings 3" pitchFamily="18" charset="2"/>
              <a:buNone/>
            </a:pPr>
            <a:endParaRPr lang="en-US" altLang="en-US" sz="1800" smtClean="0">
              <a:latin typeface="Georgia" pitchFamily="18" charset="0"/>
            </a:endParaRPr>
          </a:p>
          <a:p>
            <a:pPr marL="107950" indent="0" eaLnBrk="1" fontAlgn="t" hangingPunct="1">
              <a:buFont typeface="Wingdings 3" pitchFamily="18" charset="2"/>
              <a:buNone/>
            </a:pPr>
            <a:r>
              <a:rPr lang="en-US" altLang="en-US" sz="1200" smtClean="0">
                <a:latin typeface="Georgia" pitchFamily="18" charset="0"/>
              </a:rPr>
              <a:t>Farb, N.A., Anderson, A.K., Mayberg, H., Bean, J., McKeon, D., Segal, Z.V., 2010. </a:t>
            </a:r>
          </a:p>
          <a:p>
            <a:pPr marL="107950" indent="0" eaLnBrk="1" fontAlgn="t" hangingPunct="1">
              <a:buFont typeface="Wingdings 3" pitchFamily="18" charset="2"/>
              <a:buNone/>
            </a:pPr>
            <a:r>
              <a:rPr lang="en-US" altLang="en-US" sz="1200" smtClean="0">
                <a:latin typeface="Georgia" pitchFamily="18" charset="0"/>
              </a:rPr>
              <a:t>Minding one's emotions: mindfulness training alters the neural expression of </a:t>
            </a:r>
          </a:p>
          <a:p>
            <a:pPr marL="107950" indent="0" eaLnBrk="1" fontAlgn="t" hangingPunct="1">
              <a:buFont typeface="Wingdings 3" pitchFamily="18" charset="2"/>
              <a:buNone/>
            </a:pPr>
            <a:r>
              <a:rPr lang="en-US" altLang="en-US" sz="1200" smtClean="0">
                <a:latin typeface="Georgia" pitchFamily="18" charset="0"/>
              </a:rPr>
              <a:t>sadness. </a:t>
            </a:r>
            <a:r>
              <a:rPr lang="en-US" altLang="en-US" sz="1200" i="1" smtClean="0">
                <a:latin typeface="Georgia" pitchFamily="18" charset="0"/>
              </a:rPr>
              <a:t>Emotion</a:t>
            </a:r>
            <a:r>
              <a:rPr lang="en-US" altLang="en-US" sz="1200" smtClean="0">
                <a:latin typeface="Georgia" pitchFamily="18" charset="0"/>
              </a:rPr>
              <a:t> 10, 25–33</a:t>
            </a:r>
          </a:p>
          <a:p>
            <a:pPr lvl="1" eaLnBrk="1" hangingPunct="1"/>
            <a:endParaRPr lang="en-US" altLang="en-US" sz="1800" smtClean="0">
              <a:latin typeface="Georgia" pitchFamily="18" charset="0"/>
            </a:endParaRPr>
          </a:p>
          <a:p>
            <a:pPr lvl="1" eaLnBrk="1" hangingPunct="1"/>
            <a:endParaRPr lang="en-US" altLang="en-US" sz="1800" smtClean="0">
              <a:latin typeface="Georgia" pitchFamily="18" charset="0"/>
            </a:endParaRPr>
          </a:p>
        </p:txBody>
      </p:sp>
      <p:sp>
        <p:nvSpPr>
          <p:cNvPr id="6" name="Footer Placeholder 5"/>
          <p:cNvSpPr>
            <a:spLocks noGrp="1"/>
          </p:cNvSpPr>
          <p:nvPr>
            <p:ph type="ftr" sz="quarter" idx="11"/>
          </p:nvPr>
        </p:nvSpPr>
        <p:spPr/>
        <p:txBody>
          <a:bodyPr/>
          <a:lstStyle/>
          <a:p>
            <a:pPr>
              <a:defRPr/>
            </a:pPr>
            <a:r>
              <a:rPr lang="en-US" smtClean="0"/>
              <a:t>© Goldstein 2014</a:t>
            </a:r>
            <a:endParaRPr lang="en-US"/>
          </a:p>
        </p:txBody>
      </p:sp>
      <p:pic>
        <p:nvPicPr>
          <p:cNvPr id="36868" name="Picture 3"/>
          <p:cNvPicPr>
            <a:picLocks noChangeAspect="1"/>
          </p:cNvPicPr>
          <p:nvPr/>
        </p:nvPicPr>
        <p:blipFill>
          <a:blip r:embed="rId3" cstate="print"/>
          <a:srcRect/>
          <a:stretch>
            <a:fillRect/>
          </a:stretch>
        </p:blipFill>
        <p:spPr bwMode="auto">
          <a:xfrm>
            <a:off x="6324600" y="1676400"/>
            <a:ext cx="2590800" cy="1943100"/>
          </a:xfrm>
          <a:prstGeom prst="rect">
            <a:avLst/>
          </a:prstGeom>
          <a:noFill/>
          <a:ln w="9525">
            <a:noFill/>
            <a:miter lim="800000"/>
            <a:headEnd/>
            <a:tailEnd/>
          </a:ln>
        </p:spPr>
      </p:pic>
      <p:pic>
        <p:nvPicPr>
          <p:cNvPr id="36869" name="Picture 4"/>
          <p:cNvPicPr>
            <a:picLocks noChangeAspect="1"/>
          </p:cNvPicPr>
          <p:nvPr/>
        </p:nvPicPr>
        <p:blipFill>
          <a:blip r:embed="rId4" cstate="print"/>
          <a:srcRect/>
          <a:stretch>
            <a:fillRect/>
          </a:stretch>
        </p:blipFill>
        <p:spPr bwMode="auto">
          <a:xfrm>
            <a:off x="6324600" y="3886200"/>
            <a:ext cx="2667000" cy="1766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fade">
                                      <p:cBhvr>
                                        <p:cTn id="10" dur="500"/>
                                        <p:tgtEl>
                                          <p:spTgt spid="675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animEffect transition="in" filter="fade">
                                      <p:cBhvr>
                                        <p:cTn id="15" dur="500"/>
                                        <p:tgtEl>
                                          <p:spTgt spid="6758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7587">
                                            <p:txEl>
                                              <p:pRg st="5" end="5"/>
                                            </p:txEl>
                                          </p:spTgt>
                                        </p:tgtEl>
                                        <p:attrNameLst>
                                          <p:attrName>style.visibility</p:attrName>
                                        </p:attrNameLst>
                                      </p:cBhvr>
                                      <p:to>
                                        <p:strVal val="visible"/>
                                      </p:to>
                                    </p:set>
                                    <p:animEffect transition="in" filter="fade">
                                      <p:cBhvr>
                                        <p:cTn id="20" dur="500"/>
                                        <p:tgtEl>
                                          <p:spTgt spid="6758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animEffect transition="in" filter="fade">
                                      <p:cBhvr>
                                        <p:cTn id="23" dur="500"/>
                                        <p:tgtEl>
                                          <p:spTgt spid="6758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7587">
                                            <p:txEl>
                                              <p:pRg st="7" end="7"/>
                                            </p:txEl>
                                          </p:spTgt>
                                        </p:tgtEl>
                                        <p:attrNameLst>
                                          <p:attrName>style.visibility</p:attrName>
                                        </p:attrNameLst>
                                      </p:cBhvr>
                                      <p:to>
                                        <p:strVal val="visible"/>
                                      </p:to>
                                    </p:set>
                                    <p:animEffect transition="in" filter="fade">
                                      <p:cBhvr>
                                        <p:cTn id="26" dur="500"/>
                                        <p:tgtEl>
                                          <p:spTgt spid="6758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7587">
                                            <p:txEl>
                                              <p:pRg st="8" end="8"/>
                                            </p:txEl>
                                          </p:spTgt>
                                        </p:tgtEl>
                                        <p:attrNameLst>
                                          <p:attrName>style.visibility</p:attrName>
                                        </p:attrNameLst>
                                      </p:cBhvr>
                                      <p:to>
                                        <p:strVal val="visible"/>
                                      </p:to>
                                    </p:set>
                                    <p:animEffect transition="in" filter="fade">
                                      <p:cBhvr>
                                        <p:cTn id="29" dur="500"/>
                                        <p:tgtEl>
                                          <p:spTgt spid="6758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7587">
                                            <p:txEl>
                                              <p:pRg st="10" end="10"/>
                                            </p:txEl>
                                          </p:spTgt>
                                        </p:tgtEl>
                                        <p:attrNameLst>
                                          <p:attrName>style.visibility</p:attrName>
                                        </p:attrNameLst>
                                      </p:cBhvr>
                                      <p:to>
                                        <p:strVal val="visible"/>
                                      </p:to>
                                    </p:set>
                                    <p:animEffect transition="in" filter="fade">
                                      <p:cBhvr>
                                        <p:cTn id="32" dur="500"/>
                                        <p:tgtEl>
                                          <p:spTgt spid="67587">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7587">
                                            <p:txEl>
                                              <p:pRg st="11" end="11"/>
                                            </p:txEl>
                                          </p:spTgt>
                                        </p:tgtEl>
                                        <p:attrNameLst>
                                          <p:attrName>style.visibility</p:attrName>
                                        </p:attrNameLst>
                                      </p:cBhvr>
                                      <p:to>
                                        <p:strVal val="visible"/>
                                      </p:to>
                                    </p:set>
                                    <p:animEffect transition="in" filter="fade">
                                      <p:cBhvr>
                                        <p:cTn id="35" dur="500"/>
                                        <p:tgtEl>
                                          <p:spTgt spid="67587">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7587">
                                            <p:txEl>
                                              <p:pRg st="12" end="12"/>
                                            </p:txEl>
                                          </p:spTgt>
                                        </p:tgtEl>
                                        <p:attrNameLst>
                                          <p:attrName>style.visibility</p:attrName>
                                        </p:attrNameLst>
                                      </p:cBhvr>
                                      <p:to>
                                        <p:strVal val="visible"/>
                                      </p:to>
                                    </p:set>
                                    <p:animEffect transition="in" filter="fade">
                                      <p:cBhvr>
                                        <p:cTn id="38" dur="500"/>
                                        <p:tgtEl>
                                          <p:spTgt spid="675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tx2">
                    <a:lumMod val="75000"/>
                  </a:schemeClr>
                </a:solidFill>
                <a:latin typeface="Georgia" pitchFamily="18" charset="0"/>
              </a:rPr>
              <a:t>Anna’s Story: </a:t>
            </a:r>
            <a:br>
              <a:rPr lang="en-US" dirty="0" smtClean="0">
                <a:solidFill>
                  <a:schemeClr val="tx2">
                    <a:lumMod val="75000"/>
                  </a:schemeClr>
                </a:solidFill>
                <a:latin typeface="Georgia" pitchFamily="18" charset="0"/>
              </a:rPr>
            </a:br>
            <a:r>
              <a:rPr lang="en-US" dirty="0" smtClean="0">
                <a:solidFill>
                  <a:schemeClr val="tx2">
                    <a:lumMod val="75000"/>
                  </a:schemeClr>
                </a:solidFill>
                <a:latin typeface="Georgia" pitchFamily="18" charset="0"/>
              </a:rPr>
              <a:t>The Teachings of a Leaf</a:t>
            </a:r>
          </a:p>
        </p:txBody>
      </p:sp>
      <p:sp>
        <p:nvSpPr>
          <p:cNvPr id="3" name="Content Placeholder 2"/>
          <p:cNvSpPr>
            <a:spLocks noGrp="1"/>
          </p:cNvSpPr>
          <p:nvPr>
            <p:ph idx="1"/>
          </p:nvPr>
        </p:nvSpPr>
        <p:spPr/>
        <p:txBody>
          <a:bodyPr>
            <a:normAutofit/>
          </a:bodyPr>
          <a:lstStyle/>
          <a:p>
            <a:pPr eaLnBrk="1" hangingPunct="1">
              <a:defRPr/>
            </a:pPr>
            <a:endParaRPr lang="en-US" sz="2800" b="1" dirty="0" smtClean="0">
              <a:solidFill>
                <a:schemeClr val="accent1">
                  <a:lumMod val="75000"/>
                </a:schemeClr>
              </a:solidFill>
              <a:latin typeface="Papyrus" panose="03070502060502030205" pitchFamily="66" charset="0"/>
            </a:endParaRPr>
          </a:p>
          <a:p>
            <a:pPr eaLnBrk="1" hangingPunct="1">
              <a:defRPr/>
            </a:pPr>
            <a:endParaRPr lang="en-US" sz="2800" b="1" dirty="0" smtClean="0">
              <a:solidFill>
                <a:schemeClr val="accent1">
                  <a:lumMod val="75000"/>
                </a:schemeClr>
              </a:solidFill>
              <a:latin typeface="Papyrus" panose="03070502060502030205" pitchFamily="66" charset="0"/>
            </a:endParaRPr>
          </a:p>
          <a:p>
            <a:pPr eaLnBrk="1" hangingPunct="1">
              <a:defRPr/>
            </a:pPr>
            <a:endParaRPr lang="en-US" sz="2800" b="1" dirty="0" smtClean="0">
              <a:solidFill>
                <a:schemeClr val="accent1">
                  <a:lumMod val="75000"/>
                </a:schemeClr>
              </a:solidFill>
              <a:latin typeface="Papyrus" panose="03070502060502030205" pitchFamily="66" charset="0"/>
            </a:endParaRPr>
          </a:p>
          <a:p>
            <a:pPr eaLnBrk="1" hangingPunct="1">
              <a:defRPr/>
            </a:pPr>
            <a:endParaRPr lang="en-US" sz="2800" b="1" dirty="0" smtClean="0">
              <a:solidFill>
                <a:schemeClr val="accent1">
                  <a:lumMod val="75000"/>
                </a:schemeClr>
              </a:solidFill>
              <a:latin typeface="Papyrus" panose="03070502060502030205" pitchFamily="66" charset="0"/>
            </a:endParaRPr>
          </a:p>
        </p:txBody>
      </p:sp>
      <p:pic>
        <p:nvPicPr>
          <p:cNvPr id="25606" name="Picture 6"/>
          <p:cNvPicPr>
            <a:picLocks noChangeAspect="1" noChangeArrowheads="1"/>
          </p:cNvPicPr>
          <p:nvPr/>
        </p:nvPicPr>
        <p:blipFill>
          <a:blip r:embed="rId2" cstate="print"/>
          <a:srcRect/>
          <a:stretch>
            <a:fillRect/>
          </a:stretch>
        </p:blipFill>
        <p:spPr bwMode="auto">
          <a:xfrm>
            <a:off x="1600200" y="2133600"/>
            <a:ext cx="5791200" cy="3910297"/>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pPr eaLnBrk="1" hangingPunct="1"/>
            <a:endParaRPr lang="en-US" smtClean="0">
              <a:latin typeface="Georgia" pitchFamily="18" charset="0"/>
            </a:endParaRPr>
          </a:p>
        </p:txBody>
      </p:sp>
      <p:sp>
        <p:nvSpPr>
          <p:cNvPr id="2" name="Content Placeholder 1"/>
          <p:cNvSpPr>
            <a:spLocks noGrp="1"/>
          </p:cNvSpPr>
          <p:nvPr>
            <p:ph idx="1"/>
          </p:nvPr>
        </p:nvSpPr>
        <p:spPr/>
        <p:txBody>
          <a:bodyPr/>
          <a:lstStyle/>
          <a:p>
            <a:pPr marL="109537" indent="0" eaLnBrk="1" hangingPunct="1">
              <a:buFont typeface="Wingdings 3" pitchFamily="18" charset="2"/>
              <a:buNone/>
              <a:defRPr/>
            </a:pPr>
            <a:endParaRPr lang="en-US" dirty="0" smtClean="0"/>
          </a:p>
          <a:p>
            <a:pPr eaLnBrk="1" hangingPunct="1">
              <a:defRPr/>
            </a:pPr>
            <a:endParaRPr lang="en-US" dirty="0" smtClean="0"/>
          </a:p>
          <a:p>
            <a:pPr eaLnBrk="1" hangingPunct="1">
              <a:defRPr/>
            </a:pPr>
            <a:endParaRPr lang="en-US" dirty="0"/>
          </a:p>
        </p:txBody>
      </p:sp>
      <p:pic>
        <p:nvPicPr>
          <p:cNvPr id="49156" name="Picture 2"/>
          <p:cNvPicPr>
            <a:picLocks noChangeAspect="1"/>
          </p:cNvPicPr>
          <p:nvPr/>
        </p:nvPicPr>
        <p:blipFill>
          <a:blip r:embed="rId3" cstate="print"/>
          <a:srcRect/>
          <a:stretch>
            <a:fillRect/>
          </a:stretch>
        </p:blipFill>
        <p:spPr bwMode="auto">
          <a:xfrm>
            <a:off x="1905000" y="762000"/>
            <a:ext cx="5257800" cy="502126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Impulse Control</a:t>
            </a:r>
            <a:endParaRPr lang="en-US" b="1" dirty="0">
              <a:solidFill>
                <a:schemeClr val="tx2">
                  <a:lumMod val="75000"/>
                </a:schemeClr>
              </a:solidFill>
              <a:latin typeface="Georgia" pitchFamily="18" charset="0"/>
            </a:endParaRPr>
          </a:p>
        </p:txBody>
      </p:sp>
      <p:pic>
        <p:nvPicPr>
          <p:cNvPr id="4" name="Content Placeholder 3" descr="Impulsive.jpg"/>
          <p:cNvPicPr>
            <a:picLocks noGrp="1" noChangeAspect="1"/>
          </p:cNvPicPr>
          <p:nvPr>
            <p:ph idx="1"/>
          </p:nvPr>
        </p:nvPicPr>
        <p:blipFill>
          <a:blip r:embed="rId2" cstate="print"/>
          <a:stretch>
            <a:fillRect/>
          </a:stretch>
        </p:blipFill>
        <p:spPr>
          <a:xfrm>
            <a:off x="2895600" y="1905000"/>
            <a:ext cx="3200400" cy="4403235"/>
          </a:xfrm>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b="1" dirty="0" smtClean="0">
                <a:solidFill>
                  <a:schemeClr val="tx2">
                    <a:lumMod val="75000"/>
                  </a:schemeClr>
                </a:solidFill>
                <a:latin typeface="Georgia" pitchFamily="18" charset="0"/>
              </a:rPr>
              <a:t>Wandering Mind Symbol</a:t>
            </a:r>
          </a:p>
        </p:txBody>
      </p:sp>
      <p:sp>
        <p:nvSpPr>
          <p:cNvPr id="3" name="Content Placeholder 2"/>
          <p:cNvSpPr>
            <a:spLocks noGrp="1"/>
          </p:cNvSpPr>
          <p:nvPr>
            <p:ph idx="1"/>
          </p:nvPr>
        </p:nvSpPr>
        <p:spPr/>
        <p:txBody>
          <a:bodyPr/>
          <a:lstStyle/>
          <a:p>
            <a:pPr marL="107950" indent="0" eaLnBrk="1" hangingPunct="1">
              <a:buFont typeface="Wingdings 3" pitchFamily="18" charset="2"/>
              <a:buNone/>
            </a:pPr>
            <a:endParaRPr lang="en-US" altLang="en-US" smtClean="0">
              <a:latin typeface="Georgia" pitchFamily="18" charset="0"/>
            </a:endParaRPr>
          </a:p>
        </p:txBody>
      </p:sp>
      <p:pic>
        <p:nvPicPr>
          <p:cNvPr id="7171" name="Picture 2"/>
          <p:cNvPicPr>
            <a:picLocks noChangeAspect="1"/>
          </p:cNvPicPr>
          <p:nvPr/>
        </p:nvPicPr>
        <p:blipFill>
          <a:blip r:embed="rId3" cstate="print"/>
          <a:srcRect/>
          <a:stretch>
            <a:fillRect/>
          </a:stretch>
        </p:blipFill>
        <p:spPr bwMode="auto">
          <a:xfrm>
            <a:off x="1828800" y="1295400"/>
            <a:ext cx="5257800" cy="502126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3200"/>
            <a:ext cx="8229600" cy="3382963"/>
          </a:xfrm>
        </p:spPr>
        <p:txBody>
          <a:bodyPr>
            <a:normAutofit lnSpcReduction="10000"/>
          </a:bodyPr>
          <a:lstStyle/>
          <a:p>
            <a:r>
              <a:rPr lang="en-US" dirty="0" smtClean="0">
                <a:solidFill>
                  <a:schemeClr val="tx2">
                    <a:lumMod val="75000"/>
                  </a:schemeClr>
                </a:solidFill>
                <a:latin typeface="Georgia" pitchFamily="18" charset="0"/>
              </a:rPr>
              <a:t>Helps to slow everything down (heart rate, breath, thoughts) and get the person more connected and grounded in their body.</a:t>
            </a:r>
          </a:p>
          <a:p>
            <a:endParaRPr lang="en-US" dirty="0">
              <a:solidFill>
                <a:schemeClr val="tx2">
                  <a:lumMod val="75000"/>
                </a:schemeClr>
              </a:solidFill>
              <a:latin typeface="Georgia" pitchFamily="18" charset="0"/>
            </a:endParaRPr>
          </a:p>
          <a:p>
            <a:r>
              <a:rPr lang="en-US" dirty="0" smtClean="0">
                <a:solidFill>
                  <a:schemeClr val="tx2">
                    <a:lumMod val="75000"/>
                  </a:schemeClr>
                </a:solidFill>
                <a:latin typeface="Georgia" pitchFamily="18" charset="0"/>
              </a:rPr>
              <a:t>Helps to create a “pause” between stimulus and response, so one can turn a Reaction </a:t>
            </a:r>
            <a:r>
              <a:rPr lang="en-US" dirty="0" smtClean="0">
                <a:solidFill>
                  <a:schemeClr val="tx2">
                    <a:lumMod val="75000"/>
                  </a:schemeClr>
                </a:solidFill>
                <a:latin typeface="Georgia" pitchFamily="18" charset="0"/>
                <a:sym typeface="Wingdings" pitchFamily="2" charset="2"/>
              </a:rPr>
              <a:t> Response. </a:t>
            </a:r>
            <a:endParaRPr lang="en-US" dirty="0">
              <a:solidFill>
                <a:schemeClr val="tx2">
                  <a:lumMod val="75000"/>
                </a:schemeClr>
              </a:solidFill>
              <a:latin typeface="Georgia" pitchFamily="18" charset="0"/>
            </a:endParaRPr>
          </a:p>
        </p:txBody>
      </p:sp>
      <p:pic>
        <p:nvPicPr>
          <p:cNvPr id="97282" name="Picture 2" descr="C:\Users\Stef\Dropbox\CALM\Workbook\CARTOONS\Reaction into a Response.jpg"/>
          <p:cNvPicPr>
            <a:picLocks noChangeAspect="1" noChangeArrowheads="1"/>
          </p:cNvPicPr>
          <p:nvPr/>
        </p:nvPicPr>
        <p:blipFill>
          <a:blip r:embed="rId2" cstate="print"/>
          <a:srcRect/>
          <a:stretch>
            <a:fillRect/>
          </a:stretch>
        </p:blipFill>
        <p:spPr bwMode="auto">
          <a:xfrm>
            <a:off x="1905000" y="152400"/>
            <a:ext cx="5181600" cy="2209800"/>
          </a:xfrm>
          <a:prstGeom prst="rect">
            <a:avLst/>
          </a:prstGeom>
          <a:noFill/>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290513"/>
            <a:ext cx="7969250" cy="1106487"/>
          </a:xfrm>
        </p:spPr>
        <p:txBody>
          <a:bodyPr>
            <a:normAutofit fontScale="90000"/>
          </a:bodyPr>
          <a:lstStyle/>
          <a:p>
            <a:pPr eaLnBrk="1" hangingPunct="1">
              <a:defRPr/>
            </a:pPr>
            <a:r>
              <a:rPr lang="en-US" dirty="0" smtClean="0">
                <a:solidFill>
                  <a:schemeClr val="accent1">
                    <a:lumMod val="75000"/>
                  </a:schemeClr>
                </a:solidFill>
                <a:latin typeface="Papyrus" panose="03070502060502030205" pitchFamily="66" charset="0"/>
              </a:rPr>
              <a:t>Sophie's Story: </a:t>
            </a:r>
            <a:br>
              <a:rPr lang="en-US" dirty="0" smtClean="0">
                <a:solidFill>
                  <a:schemeClr val="accent1">
                    <a:lumMod val="75000"/>
                  </a:schemeClr>
                </a:solidFill>
                <a:latin typeface="Papyrus" panose="03070502060502030205" pitchFamily="66" charset="0"/>
              </a:rPr>
            </a:br>
            <a:r>
              <a:rPr lang="en-US" dirty="0" smtClean="0">
                <a:solidFill>
                  <a:schemeClr val="accent1">
                    <a:lumMod val="75000"/>
                  </a:schemeClr>
                </a:solidFill>
                <a:latin typeface="Papyrus" panose="03070502060502030205" pitchFamily="66" charset="0"/>
              </a:rPr>
              <a:t>Finding Her Inner Calm  </a:t>
            </a:r>
            <a:endParaRPr lang="en-US" dirty="0">
              <a:solidFill>
                <a:schemeClr val="accent1">
                  <a:lumMod val="75000"/>
                </a:schemeClr>
              </a:solidFill>
              <a:latin typeface="Papyrus" panose="03070502060502030205" pitchFamily="66" charset="0"/>
            </a:endParaRPr>
          </a:p>
        </p:txBody>
      </p:sp>
      <p:sp>
        <p:nvSpPr>
          <p:cNvPr id="52227" name="Rectangle 5"/>
          <p:cNvSpPr>
            <a:spLocks noGrp="1"/>
          </p:cNvSpPr>
          <p:nvPr>
            <p:ph idx="1"/>
          </p:nvPr>
        </p:nvSpPr>
        <p:spPr>
          <a:xfrm>
            <a:off x="457200" y="1447800"/>
            <a:ext cx="8229600" cy="4525963"/>
          </a:xfrm>
        </p:spPr>
        <p:txBody>
          <a:bodyPr/>
          <a:lstStyle/>
          <a:p>
            <a:pPr eaLnBrk="1" hangingPunct="1">
              <a:defRPr/>
            </a:pPr>
            <a:endParaRPr lang="en-US" sz="1800" dirty="0" smtClean="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eaLnBrk="1" hangingPunct="1">
              <a:defRPr/>
            </a:pPr>
            <a:endParaRPr lang="en-US" dirty="0" smtClean="0"/>
          </a:p>
          <a:p>
            <a:pPr eaLnBrk="1" hangingPunct="1">
              <a:defRPr/>
            </a:pPr>
            <a:endParaRPr lang="en-US" dirty="0" smtClean="0"/>
          </a:p>
        </p:txBody>
      </p:sp>
      <p:pic>
        <p:nvPicPr>
          <p:cNvPr id="34820" name="Picture 6" descr="Angry girl teen.jpg"/>
          <p:cNvPicPr>
            <a:picLocks noChangeAspect="1"/>
          </p:cNvPicPr>
          <p:nvPr/>
        </p:nvPicPr>
        <p:blipFill>
          <a:blip r:embed="rId3" cstate="print"/>
          <a:srcRect/>
          <a:stretch>
            <a:fillRect/>
          </a:stretch>
        </p:blipFill>
        <p:spPr bwMode="auto">
          <a:xfrm>
            <a:off x="2057400" y="1524000"/>
            <a:ext cx="4972050" cy="3298825"/>
          </a:xfrm>
          <a:prstGeom prst="rect">
            <a:avLst/>
          </a:prstGeom>
          <a:noFill/>
          <a:ln w="9525">
            <a:noFill/>
            <a:miter lim="800000"/>
            <a:headEnd/>
            <a:tailEnd/>
          </a:ln>
        </p:spPr>
      </p:pic>
      <p:pic>
        <p:nvPicPr>
          <p:cNvPr id="34821" name="Picture 7" descr="fish attention span.jpg"/>
          <p:cNvPicPr>
            <a:picLocks noChangeAspect="1"/>
          </p:cNvPicPr>
          <p:nvPr/>
        </p:nvPicPr>
        <p:blipFill>
          <a:blip r:embed="rId4" cstate="print"/>
          <a:srcRect/>
          <a:stretch>
            <a:fillRect/>
          </a:stretch>
        </p:blipFill>
        <p:spPr bwMode="auto">
          <a:xfrm>
            <a:off x="7239000" y="3810000"/>
            <a:ext cx="1439863" cy="203517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endParaRPr lang="en-US" dirty="0">
              <a:solidFill>
                <a:schemeClr val="accent1">
                  <a:lumMod val="75000"/>
                </a:schemeClr>
              </a:solidFill>
              <a:latin typeface="Georgia" pitchFamily="18" charset="0"/>
            </a:endParaRPr>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pPr eaLnBrk="1" hangingPunct="1">
              <a:defRPr/>
            </a:pPr>
            <a:r>
              <a:rPr lang="en-US" sz="3300" dirty="0" smtClean="0">
                <a:solidFill>
                  <a:schemeClr val="tx2">
                    <a:lumMod val="75000"/>
                  </a:schemeClr>
                </a:solidFill>
                <a:latin typeface="Georgia" pitchFamily="18" charset="0"/>
                <a:cs typeface="Times New Roman" panose="02020603050405020304" pitchFamily="18" charset="0"/>
              </a:rPr>
              <a:t>Mindful Schools Study</a:t>
            </a:r>
          </a:p>
          <a:p>
            <a:pPr lvl="1" eaLnBrk="1" hangingPunct="1">
              <a:defRPr/>
            </a:pPr>
            <a:r>
              <a:rPr lang="en-US" sz="3300" dirty="0" smtClean="0">
                <a:solidFill>
                  <a:schemeClr val="tx2">
                    <a:lumMod val="75000"/>
                  </a:schemeClr>
                </a:solidFill>
                <a:latin typeface="Georgia" pitchFamily="18" charset="0"/>
                <a:cs typeface="Times New Roman" panose="02020603050405020304" pitchFamily="18" charset="0"/>
              </a:rPr>
              <a:t>400 kids – 5 weeks, 3X/week - Student behavior improved significantly in all four areas measured—paying attention, self-control, classroom participation, and respect for others—and these gains were maintained seven weeks later.</a:t>
            </a:r>
          </a:p>
          <a:p>
            <a:pPr eaLnBrk="1" hangingPunct="1">
              <a:buFont typeface="Wingdings 3" pitchFamily="18" charset="2"/>
              <a:buNone/>
              <a:defRPr/>
            </a:pPr>
            <a:endParaRPr lang="en-US" sz="3300" dirty="0" smtClean="0">
              <a:solidFill>
                <a:schemeClr val="tx2">
                  <a:lumMod val="75000"/>
                </a:schemeClr>
              </a:solidFill>
              <a:latin typeface="Georgia" pitchFamily="18" charset="0"/>
              <a:cs typeface="Times New Roman" panose="02020603050405020304" pitchFamily="18" charset="0"/>
            </a:endParaRPr>
          </a:p>
          <a:p>
            <a:pPr eaLnBrk="1" hangingPunct="1">
              <a:defRPr/>
            </a:pPr>
            <a:r>
              <a:rPr lang="en-US" sz="3300" dirty="0" smtClean="0">
                <a:solidFill>
                  <a:schemeClr val="tx2">
                    <a:lumMod val="75000"/>
                  </a:schemeClr>
                </a:solidFill>
                <a:latin typeface="Georgia" pitchFamily="18" charset="0"/>
                <a:cs typeface="Times New Roman" panose="02020603050405020304" pitchFamily="18" charset="0"/>
              </a:rPr>
              <a:t>UK Study </a:t>
            </a:r>
          </a:p>
          <a:p>
            <a:pPr lvl="1" eaLnBrk="1" hangingPunct="1">
              <a:defRPr/>
            </a:pPr>
            <a:r>
              <a:rPr lang="en-US" sz="3300" dirty="0" smtClean="0">
                <a:solidFill>
                  <a:schemeClr val="tx2">
                    <a:lumMod val="75000"/>
                  </a:schemeClr>
                </a:solidFill>
                <a:latin typeface="Georgia" pitchFamily="18" charset="0"/>
                <a:cs typeface="Times New Roman" panose="02020603050405020304" pitchFamily="18" charset="0"/>
              </a:rPr>
              <a:t>500 kids, in 12 schools, age 12-16. Half got 9 week Mindfulness class and half didn’t. All students were followed up after a three month period which was timed to coincide with the summer exam period (a time of high stress). </a:t>
            </a:r>
            <a:br>
              <a:rPr lang="en-US" sz="3300" dirty="0" smtClean="0">
                <a:solidFill>
                  <a:schemeClr val="tx2">
                    <a:lumMod val="75000"/>
                  </a:schemeClr>
                </a:solidFill>
                <a:latin typeface="Georgia" pitchFamily="18" charset="0"/>
                <a:cs typeface="Times New Roman" panose="02020603050405020304" pitchFamily="18" charset="0"/>
              </a:rPr>
            </a:br>
            <a:endParaRPr lang="en-US" sz="3300" dirty="0" smtClean="0">
              <a:solidFill>
                <a:schemeClr val="tx2">
                  <a:lumMod val="75000"/>
                </a:schemeClr>
              </a:solidFill>
              <a:latin typeface="Georgia" pitchFamily="18" charset="0"/>
              <a:cs typeface="Times New Roman" panose="02020603050405020304" pitchFamily="18" charset="0"/>
            </a:endParaRPr>
          </a:p>
          <a:p>
            <a:pPr lvl="1" eaLnBrk="1" hangingPunct="1">
              <a:defRPr/>
            </a:pPr>
            <a:r>
              <a:rPr lang="en-US" sz="3300" dirty="0" smtClean="0">
                <a:solidFill>
                  <a:schemeClr val="tx2">
                    <a:lumMod val="75000"/>
                  </a:schemeClr>
                </a:solidFill>
                <a:latin typeface="Georgia" pitchFamily="18" charset="0"/>
                <a:cs typeface="Times New Roman" panose="02020603050405020304" pitchFamily="18" charset="0"/>
              </a:rPr>
              <a:t>The researchers found that those children who participated in the mindfulness program reported fewer depressive symptoms, lower stress and greater wellbeing than those in the control group.</a:t>
            </a:r>
            <a:br>
              <a:rPr lang="en-US" sz="3300" dirty="0" smtClean="0">
                <a:solidFill>
                  <a:schemeClr val="tx2">
                    <a:lumMod val="75000"/>
                  </a:schemeClr>
                </a:solidFill>
                <a:latin typeface="Georgia" pitchFamily="18" charset="0"/>
                <a:cs typeface="Times New Roman" panose="02020603050405020304" pitchFamily="18" charset="0"/>
              </a:rPr>
            </a:br>
            <a:endParaRPr lang="en-US" sz="3300" dirty="0" smtClean="0">
              <a:solidFill>
                <a:schemeClr val="tx2">
                  <a:lumMod val="75000"/>
                </a:schemeClr>
              </a:solidFill>
              <a:latin typeface="Georgia" pitchFamily="18" charset="0"/>
              <a:cs typeface="Times New Roman" panose="02020603050405020304" pitchFamily="18" charset="0"/>
            </a:endParaRPr>
          </a:p>
          <a:p>
            <a:pPr lvl="1" eaLnBrk="1" hangingPunct="1">
              <a:buFont typeface="Verdana" pitchFamily="34" charset="0"/>
              <a:buNone/>
              <a:defRPr/>
            </a:pPr>
            <a:endParaRPr lang="en-US" sz="1600" dirty="0" smtClean="0">
              <a:solidFill>
                <a:schemeClr val="tx2">
                  <a:lumMod val="75000"/>
                </a:schemeClr>
              </a:solidFill>
              <a:latin typeface="Georgia" pitchFamily="18" charset="0"/>
              <a:cs typeface="Times New Roman" pitchFamily="18" charset="0"/>
            </a:endParaRPr>
          </a:p>
          <a:p>
            <a:pPr lvl="1" eaLnBrk="1" hangingPunct="1">
              <a:buFont typeface="Verdana" pitchFamily="34" charset="0"/>
              <a:buNone/>
              <a:defRPr/>
            </a:pPr>
            <a:r>
              <a:rPr lang="en-US" sz="1600" dirty="0" err="1" smtClean="0">
                <a:solidFill>
                  <a:schemeClr val="tx2">
                    <a:lumMod val="75000"/>
                  </a:schemeClr>
                </a:solidFill>
                <a:latin typeface="Georgia" pitchFamily="18" charset="0"/>
                <a:cs typeface="Times New Roman" pitchFamily="18" charset="0"/>
              </a:rPr>
              <a:t>Kuyken</a:t>
            </a:r>
            <a:r>
              <a:rPr lang="en-US" sz="1600" dirty="0" smtClean="0">
                <a:solidFill>
                  <a:schemeClr val="tx2">
                    <a:lumMod val="75000"/>
                  </a:schemeClr>
                </a:solidFill>
                <a:latin typeface="Georgia" pitchFamily="18" charset="0"/>
                <a:cs typeface="Times New Roman" pitchFamily="18" charset="0"/>
              </a:rPr>
              <a:t>, W., et al. (2013). Effectiveness of the Mindfulness in Schools </a:t>
            </a:r>
            <a:r>
              <a:rPr lang="en-US" sz="1600" dirty="0" err="1" smtClean="0">
                <a:solidFill>
                  <a:schemeClr val="tx2">
                    <a:lumMod val="75000"/>
                  </a:schemeClr>
                </a:solidFill>
                <a:latin typeface="Georgia" pitchFamily="18" charset="0"/>
                <a:cs typeface="Times New Roman" pitchFamily="18" charset="0"/>
              </a:rPr>
              <a:t>Programme</a:t>
            </a:r>
            <a:r>
              <a:rPr lang="en-US" sz="1600" dirty="0" smtClean="0">
                <a:solidFill>
                  <a:schemeClr val="tx2">
                    <a:lumMod val="75000"/>
                  </a:schemeClr>
                </a:solidFill>
                <a:latin typeface="Georgia" pitchFamily="18" charset="0"/>
                <a:cs typeface="Times New Roman" pitchFamily="18" charset="0"/>
              </a:rPr>
              <a:t>: Non-</a:t>
            </a:r>
            <a:r>
              <a:rPr lang="en-US" sz="1600" dirty="0" err="1" smtClean="0">
                <a:solidFill>
                  <a:schemeClr val="tx2">
                    <a:lumMod val="75000"/>
                  </a:schemeClr>
                </a:solidFill>
                <a:latin typeface="Georgia" pitchFamily="18" charset="0"/>
                <a:cs typeface="Times New Roman" pitchFamily="18" charset="0"/>
              </a:rPr>
              <a:t>randomised</a:t>
            </a:r>
            <a:r>
              <a:rPr lang="en-US" sz="1600" dirty="0" smtClean="0">
                <a:solidFill>
                  <a:schemeClr val="tx2">
                    <a:lumMod val="75000"/>
                  </a:schemeClr>
                </a:solidFill>
                <a:latin typeface="Georgia" pitchFamily="18" charset="0"/>
                <a:cs typeface="Times New Roman" pitchFamily="18" charset="0"/>
              </a:rPr>
              <a:t> controlled feasibility study. </a:t>
            </a:r>
            <a:r>
              <a:rPr lang="en-US" sz="1600" i="1" dirty="0" smtClean="0">
                <a:solidFill>
                  <a:schemeClr val="tx2">
                    <a:lumMod val="75000"/>
                  </a:schemeClr>
                </a:solidFill>
                <a:latin typeface="Georgia" pitchFamily="18" charset="0"/>
                <a:cs typeface="Times New Roman" pitchFamily="18" charset="0"/>
              </a:rPr>
              <a:t>British Journal of Psychiatry.</a:t>
            </a:r>
            <a:endParaRPr lang="en-US" sz="1600" dirty="0" smtClean="0">
              <a:solidFill>
                <a:schemeClr val="tx2">
                  <a:lumMod val="75000"/>
                </a:schemeClr>
              </a:solidFill>
              <a:latin typeface="Georgia" pitchFamily="18" charset="0"/>
              <a:cs typeface="Times New Roman" pitchFamily="18" charset="0"/>
            </a:endParaRPr>
          </a:p>
          <a:p>
            <a:pPr lvl="1" eaLnBrk="1" hangingPunct="1">
              <a:buFont typeface="Verdana" pitchFamily="34" charset="0"/>
              <a:buNone/>
              <a:defRPr/>
            </a:pPr>
            <a:endParaRPr lang="en-US" sz="1600" dirty="0" smtClean="0">
              <a:solidFill>
                <a:schemeClr val="tx2">
                  <a:lumMod val="75000"/>
                </a:schemeClr>
              </a:solidFill>
              <a:latin typeface="Georgia" pitchFamily="18" charset="0"/>
              <a:cs typeface="Times New Roman" pitchFamily="18" charset="0"/>
            </a:endParaRPr>
          </a:p>
          <a:p>
            <a:pPr lvl="1" eaLnBrk="1" hangingPunct="1">
              <a:buFont typeface="Verdana" pitchFamily="34" charset="0"/>
              <a:buNone/>
              <a:defRPr/>
            </a:pPr>
            <a:r>
              <a:rPr lang="en-US" sz="1600" dirty="0" smtClean="0">
                <a:solidFill>
                  <a:schemeClr val="tx2">
                    <a:lumMod val="75000"/>
                  </a:schemeClr>
                </a:solidFill>
                <a:latin typeface="Georgia" pitchFamily="18" charset="0"/>
                <a:cs typeface="Times New Roman" pitchFamily="18" charset="0"/>
              </a:rPr>
              <a:t>Black, D. S. &amp; Fernando, R. (2013). Mindfulness training and classroom behavior among lower-income and ethnic minority elementary school children. Journal of Child and Family Studies.</a:t>
            </a:r>
          </a:p>
          <a:p>
            <a:pPr marL="457200" lvl="1" indent="0" eaLnBrk="1" hangingPunct="1">
              <a:buFont typeface="Verdana" pitchFamily="34" charset="0"/>
              <a:buNone/>
              <a:defRPr/>
            </a:pPr>
            <a:endParaRPr lang="en-US" dirty="0">
              <a:solidFill>
                <a:schemeClr val="accent3">
                  <a:lumMod val="50000"/>
                </a:schemeClr>
              </a:solidFill>
            </a:endParaRPr>
          </a:p>
        </p:txBody>
      </p:sp>
      <p:pic>
        <p:nvPicPr>
          <p:cNvPr id="26628" name="Picture 4" descr="C:\Users\Stef\Dropbox\CALM\Workbook\CARTOONS\research.jpg"/>
          <p:cNvPicPr>
            <a:picLocks noChangeAspect="1" noChangeArrowheads="1"/>
          </p:cNvPicPr>
          <p:nvPr/>
        </p:nvPicPr>
        <p:blipFill>
          <a:blip r:embed="rId2" cstate="print"/>
          <a:srcRect/>
          <a:stretch>
            <a:fillRect/>
          </a:stretch>
        </p:blipFill>
        <p:spPr bwMode="auto">
          <a:xfrm>
            <a:off x="2209800" y="152400"/>
            <a:ext cx="4495800" cy="1390650"/>
          </a:xfrm>
          <a:prstGeom prst="rect">
            <a:avLst/>
          </a:prstGeom>
          <a:noFill/>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FOCUS</a:t>
            </a:r>
            <a:endParaRPr lang="en-US" b="1" dirty="0">
              <a:solidFill>
                <a:schemeClr val="tx2">
                  <a:lumMod val="75000"/>
                </a:schemeClr>
              </a:solidFill>
              <a:latin typeface="Georgia" pitchFamily="18" charset="0"/>
            </a:endParaRPr>
          </a:p>
        </p:txBody>
      </p:sp>
      <p:pic>
        <p:nvPicPr>
          <p:cNvPr id="4" name="Content Placeholder 3" descr="Meditation and Focus Image.jpg"/>
          <p:cNvPicPr>
            <a:picLocks noGrp="1" noChangeAspect="1"/>
          </p:cNvPicPr>
          <p:nvPr>
            <p:ph idx="1"/>
          </p:nvPr>
        </p:nvPicPr>
        <p:blipFill>
          <a:blip r:embed="rId2" cstate="print"/>
          <a:stretch>
            <a:fillRect/>
          </a:stretch>
        </p:blipFill>
        <p:spPr>
          <a:xfrm>
            <a:off x="1803400" y="2097881"/>
            <a:ext cx="5537200" cy="3530600"/>
          </a:xfrm>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eorgia" pitchFamily="18" charset="0"/>
              </a:rPr>
              <a:t>ADHD and Mindfulness</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p:txBody>
          <a:bodyPr>
            <a:normAutofit fontScale="70000" lnSpcReduction="20000"/>
          </a:bodyPr>
          <a:lstStyle/>
          <a:p>
            <a:pPr fontAlgn="base"/>
            <a:r>
              <a:rPr lang="en-US" dirty="0" smtClean="0">
                <a:solidFill>
                  <a:schemeClr val="tx2">
                    <a:lumMod val="75000"/>
                  </a:schemeClr>
                </a:solidFill>
                <a:latin typeface="Georgia" pitchFamily="18" charset="0"/>
              </a:rPr>
              <a:t>A 2011 study published in the</a:t>
            </a:r>
            <a:r>
              <a:rPr lang="en-US" i="1" dirty="0" smtClean="0">
                <a:solidFill>
                  <a:schemeClr val="tx2">
                    <a:lumMod val="75000"/>
                  </a:schemeClr>
                </a:solidFill>
                <a:latin typeface="Georgia" pitchFamily="18" charset="0"/>
              </a:rPr>
              <a:t> Journal of Child and Family Studies</a:t>
            </a:r>
            <a:r>
              <a:rPr lang="en-US" dirty="0" smtClean="0">
                <a:solidFill>
                  <a:schemeClr val="tx2">
                    <a:lumMod val="75000"/>
                  </a:schemeClr>
                </a:solidFill>
                <a:latin typeface="Georgia" pitchFamily="18" charset="0"/>
              </a:rPr>
              <a:t> demonstrated the effectiveness of an eight-week mindfulness program for children ages 8-12 with ADHD, along with a mindful parenting program for their parents. The researchers found that the program reduced parent-reported ADHD behavior. It also increased mindful awareness among both parents and children, and reduced parental stress.</a:t>
            </a:r>
          </a:p>
          <a:p>
            <a:pPr fontAlgn="base"/>
            <a:endParaRPr lang="en-US" dirty="0" smtClean="0">
              <a:solidFill>
                <a:schemeClr val="tx2">
                  <a:lumMod val="75000"/>
                </a:schemeClr>
              </a:solidFill>
              <a:latin typeface="Georgia" pitchFamily="18" charset="0"/>
            </a:endParaRPr>
          </a:p>
          <a:p>
            <a:pPr fontAlgn="base"/>
            <a:r>
              <a:rPr lang="en-US" dirty="0" smtClean="0">
                <a:solidFill>
                  <a:schemeClr val="tx2">
                    <a:lumMod val="75000"/>
                  </a:schemeClr>
                </a:solidFill>
                <a:latin typeface="Georgia" pitchFamily="18" charset="0"/>
              </a:rPr>
              <a:t>“There are no long-term, lasting benefits from taking A.D.H.D. medications,” </a:t>
            </a:r>
            <a:r>
              <a:rPr lang="en-US" dirty="0" smtClean="0">
                <a:solidFill>
                  <a:schemeClr val="tx2">
                    <a:lumMod val="75000"/>
                  </a:schemeClr>
                </a:solidFill>
                <a:latin typeface="Georgia" pitchFamily="18" charset="0"/>
                <a:hlinkClick r:id="rId2"/>
              </a:rPr>
              <a:t>James M. Swanson, a psychologist at the University of California, Irvine, told the</a:t>
            </a:r>
            <a:r>
              <a:rPr lang="en-US" i="1" dirty="0" smtClean="0">
                <a:solidFill>
                  <a:schemeClr val="tx2">
                    <a:lumMod val="75000"/>
                  </a:schemeClr>
                </a:solidFill>
                <a:latin typeface="Georgia" pitchFamily="18" charset="0"/>
                <a:hlinkClick r:id="rId2"/>
              </a:rPr>
              <a:t> New York Times</a:t>
            </a:r>
            <a:r>
              <a:rPr lang="en-US" dirty="0" smtClean="0">
                <a:solidFill>
                  <a:schemeClr val="tx2">
                    <a:lumMod val="75000"/>
                  </a:schemeClr>
                </a:solidFill>
                <a:latin typeface="Georgia" pitchFamily="18" charset="0"/>
              </a:rPr>
              <a:t>. “But mindfulness seems to be training the same areas of the brain that have reduced activity in A.D.H.D... “That’s why mindfulness might be so important. It seems to get at the causes.”</a:t>
            </a:r>
          </a:p>
          <a:p>
            <a:endParaRPr lang="en-US" dirty="0"/>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2">
                    <a:lumMod val="75000"/>
                  </a:schemeClr>
                </a:solidFill>
                <a:latin typeface="Georgia" pitchFamily="18" charset="0"/>
              </a:rPr>
              <a:t>Maddy’s</a:t>
            </a:r>
            <a:r>
              <a:rPr lang="en-US" b="1" dirty="0" smtClean="0">
                <a:solidFill>
                  <a:schemeClr val="tx2">
                    <a:lumMod val="75000"/>
                  </a:schemeClr>
                </a:solidFill>
                <a:latin typeface="Georgia" pitchFamily="18" charset="0"/>
              </a:rPr>
              <a:t> Story</a:t>
            </a:r>
            <a:endParaRPr lang="en-US" b="1" dirty="0">
              <a:solidFill>
                <a:schemeClr val="tx2">
                  <a:lumMod val="75000"/>
                </a:schemeClr>
              </a:solidFill>
              <a:latin typeface="Georgia" pitchFamily="18" charset="0"/>
            </a:endParaRPr>
          </a:p>
        </p:txBody>
      </p:sp>
      <p:pic>
        <p:nvPicPr>
          <p:cNvPr id="96258" name="Picture 2" descr="C:\Users\Stef\Dropbox\CALM\Workbook\CARTOONS\taking a test.jpg"/>
          <p:cNvPicPr>
            <a:picLocks noGrp="1" noChangeAspect="1" noChangeArrowheads="1"/>
          </p:cNvPicPr>
          <p:nvPr>
            <p:ph idx="1"/>
          </p:nvPr>
        </p:nvPicPr>
        <p:blipFill>
          <a:blip r:embed="rId3" cstate="print"/>
          <a:srcRect/>
          <a:stretch>
            <a:fillRect/>
          </a:stretch>
        </p:blipFill>
        <p:spPr bwMode="auto">
          <a:xfrm>
            <a:off x="1466850" y="1796256"/>
            <a:ext cx="6210300" cy="4133850"/>
          </a:xfrm>
          <a:prstGeom prst="rect">
            <a:avLst/>
          </a:prstGeom>
          <a:noFill/>
        </p:spPr>
      </p:pic>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endParaRPr lang="en-US" smtClean="0">
              <a:latin typeface="Georgia" pitchFamily="18" charset="0"/>
            </a:endParaRPr>
          </a:p>
        </p:txBody>
      </p:sp>
      <p:sp>
        <p:nvSpPr>
          <p:cNvPr id="2" name="Content Placeholder 1"/>
          <p:cNvSpPr>
            <a:spLocks noGrp="1"/>
          </p:cNvSpPr>
          <p:nvPr>
            <p:ph idx="1"/>
          </p:nvPr>
        </p:nvSpPr>
        <p:spPr/>
        <p:txBody>
          <a:bodyPr/>
          <a:lstStyle/>
          <a:p>
            <a:pPr marL="109537" indent="0" eaLnBrk="1" hangingPunct="1">
              <a:buFont typeface="Wingdings 3" pitchFamily="18" charset="2"/>
              <a:buNone/>
              <a:defRPr/>
            </a:pPr>
            <a:endParaRPr lang="en-US" dirty="0" smtClean="0"/>
          </a:p>
          <a:p>
            <a:pPr eaLnBrk="1" hangingPunct="1">
              <a:defRPr/>
            </a:pPr>
            <a:endParaRPr lang="en-US" dirty="0" smtClean="0"/>
          </a:p>
          <a:p>
            <a:pPr eaLnBrk="1" hangingPunct="1">
              <a:defRPr/>
            </a:pPr>
            <a:endParaRPr lang="en-US" dirty="0"/>
          </a:p>
        </p:txBody>
      </p:sp>
      <p:pic>
        <p:nvPicPr>
          <p:cNvPr id="35844" name="Picture 2"/>
          <p:cNvPicPr>
            <a:picLocks noChangeAspect="1"/>
          </p:cNvPicPr>
          <p:nvPr/>
        </p:nvPicPr>
        <p:blipFill>
          <a:blip r:embed="rId3" cstate="print"/>
          <a:srcRect/>
          <a:stretch>
            <a:fillRect/>
          </a:stretch>
        </p:blipFill>
        <p:spPr bwMode="auto">
          <a:xfrm>
            <a:off x="1905000" y="922338"/>
            <a:ext cx="5257800" cy="502126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latin typeface="Georgia" pitchFamily="18" charset="0"/>
              </a:rPr>
              <a:t>Compassion and </a:t>
            </a:r>
            <a:br>
              <a:rPr lang="en-US" b="1" dirty="0" smtClean="0">
                <a:solidFill>
                  <a:schemeClr val="tx2">
                    <a:lumMod val="75000"/>
                  </a:schemeClr>
                </a:solidFill>
                <a:latin typeface="Georgia" pitchFamily="18" charset="0"/>
              </a:rPr>
            </a:br>
            <a:r>
              <a:rPr lang="en-US" b="1" dirty="0" smtClean="0">
                <a:solidFill>
                  <a:schemeClr val="tx2">
                    <a:lumMod val="75000"/>
                  </a:schemeClr>
                </a:solidFill>
                <a:latin typeface="Georgia" pitchFamily="18" charset="0"/>
              </a:rPr>
              <a:t>Self-Compassion</a:t>
            </a:r>
            <a:endParaRPr lang="en-US" b="1" dirty="0">
              <a:solidFill>
                <a:schemeClr val="tx2">
                  <a:lumMod val="75000"/>
                </a:schemeClr>
              </a:solidFill>
              <a:latin typeface="Georgia" pitchFamily="18" charset="0"/>
            </a:endParaRPr>
          </a:p>
        </p:txBody>
      </p:sp>
      <p:pic>
        <p:nvPicPr>
          <p:cNvPr id="4" name="Content Placeholder 3" descr="Being human can be so hard forgiveness makes it easier cartoon.jpg"/>
          <p:cNvPicPr>
            <a:picLocks noGrp="1" noChangeAspect="1"/>
          </p:cNvPicPr>
          <p:nvPr>
            <p:ph idx="1"/>
          </p:nvPr>
        </p:nvPicPr>
        <p:blipFill>
          <a:blip r:embed="rId2" cstate="print"/>
          <a:stretch>
            <a:fillRect/>
          </a:stretch>
        </p:blipFill>
        <p:spPr>
          <a:xfrm>
            <a:off x="3200400" y="2133600"/>
            <a:ext cx="2743199" cy="4190999"/>
          </a:xfrm>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290513"/>
            <a:ext cx="7969250" cy="1106487"/>
          </a:xfrm>
        </p:spPr>
        <p:txBody>
          <a:bodyPr>
            <a:normAutofit fontScale="90000"/>
          </a:bodyPr>
          <a:lstStyle/>
          <a:p>
            <a:pPr eaLnBrk="1" hangingPunct="1">
              <a:defRPr/>
            </a:pPr>
            <a:r>
              <a:rPr lang="en-US" b="1" dirty="0" err="1" smtClean="0">
                <a:solidFill>
                  <a:schemeClr val="tx2">
                    <a:lumMod val="75000"/>
                  </a:schemeClr>
                </a:solidFill>
                <a:latin typeface="Georgia" pitchFamily="18" charset="0"/>
              </a:rPr>
              <a:t>Hally’s</a:t>
            </a:r>
            <a:r>
              <a:rPr lang="en-US" b="1" dirty="0" smtClean="0">
                <a:solidFill>
                  <a:schemeClr val="tx2">
                    <a:lumMod val="75000"/>
                  </a:schemeClr>
                </a:solidFill>
                <a:latin typeface="Georgia" pitchFamily="18" charset="0"/>
              </a:rPr>
              <a:t> Story: </a:t>
            </a:r>
            <a:br>
              <a:rPr lang="en-US" b="1" dirty="0" smtClean="0">
                <a:solidFill>
                  <a:schemeClr val="tx2">
                    <a:lumMod val="75000"/>
                  </a:schemeClr>
                </a:solidFill>
                <a:latin typeface="Georgia" pitchFamily="18" charset="0"/>
              </a:rPr>
            </a:br>
            <a:r>
              <a:rPr lang="en-US" b="1" dirty="0" smtClean="0">
                <a:solidFill>
                  <a:schemeClr val="tx2">
                    <a:lumMod val="75000"/>
                  </a:schemeClr>
                </a:solidFill>
                <a:latin typeface="Georgia" pitchFamily="18" charset="0"/>
              </a:rPr>
              <a:t>May I be Happy? </a:t>
            </a:r>
          </a:p>
        </p:txBody>
      </p:sp>
      <p:sp>
        <p:nvSpPr>
          <p:cNvPr id="52227" name="Rectangle 5"/>
          <p:cNvSpPr>
            <a:spLocks noGrp="1"/>
          </p:cNvSpPr>
          <p:nvPr>
            <p:ph idx="1"/>
          </p:nvPr>
        </p:nvSpPr>
        <p:spPr>
          <a:xfrm>
            <a:off x="457200" y="1295400"/>
            <a:ext cx="8229600" cy="4525963"/>
          </a:xfrm>
        </p:spPr>
        <p:txBody>
          <a:bodyPr/>
          <a:lstStyle/>
          <a:p>
            <a:pPr eaLnBrk="1" hangingPunct="1">
              <a:defRPr/>
            </a:pPr>
            <a:endParaRPr lang="en-US" sz="1800" dirty="0" smtClean="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eaLnBrk="1" hangingPunct="1">
              <a:defRPr/>
            </a:pPr>
            <a:endParaRPr lang="en-US" dirty="0" smtClean="0"/>
          </a:p>
          <a:p>
            <a:pPr eaLnBrk="1" hangingPunct="1">
              <a:defRPr/>
            </a:pPr>
            <a:endParaRPr lang="en-US" dirty="0" smtClean="0"/>
          </a:p>
        </p:txBody>
      </p:sp>
      <p:pic>
        <p:nvPicPr>
          <p:cNvPr id="41988" name="Picture 6" descr="hand heart teen.jpg"/>
          <p:cNvPicPr>
            <a:picLocks noChangeAspect="1"/>
          </p:cNvPicPr>
          <p:nvPr/>
        </p:nvPicPr>
        <p:blipFill>
          <a:blip r:embed="rId3" cstate="print"/>
          <a:srcRect/>
          <a:stretch>
            <a:fillRect/>
          </a:stretch>
        </p:blipFill>
        <p:spPr bwMode="auto">
          <a:xfrm>
            <a:off x="-228600" y="1714500"/>
            <a:ext cx="9144000" cy="51435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290513"/>
            <a:ext cx="7969250" cy="1106487"/>
          </a:xfrm>
        </p:spPr>
        <p:txBody>
          <a:bodyPr>
            <a:normAutofit/>
          </a:bodyPr>
          <a:lstStyle/>
          <a:p>
            <a:pPr eaLnBrk="1" hangingPunct="1">
              <a:defRPr/>
            </a:pPr>
            <a:r>
              <a:rPr lang="en-US" b="1" dirty="0" smtClean="0">
                <a:solidFill>
                  <a:schemeClr val="tx2">
                    <a:lumMod val="75000"/>
                  </a:schemeClr>
                </a:solidFill>
                <a:latin typeface="Georgia" pitchFamily="18" charset="0"/>
              </a:rPr>
              <a:t>Self-Compassion Practice</a:t>
            </a:r>
          </a:p>
        </p:txBody>
      </p:sp>
      <p:sp>
        <p:nvSpPr>
          <p:cNvPr id="52227" name="Rectangle 5"/>
          <p:cNvSpPr>
            <a:spLocks noGrp="1"/>
          </p:cNvSpPr>
          <p:nvPr>
            <p:ph idx="1"/>
          </p:nvPr>
        </p:nvSpPr>
        <p:spPr>
          <a:xfrm>
            <a:off x="457200" y="1295400"/>
            <a:ext cx="8229600" cy="4525963"/>
          </a:xfrm>
        </p:spPr>
        <p:txBody>
          <a:bodyPr/>
          <a:lstStyle/>
          <a:p>
            <a:pPr eaLnBrk="1" hangingPunct="1">
              <a:defRPr/>
            </a:pPr>
            <a:endParaRPr lang="en-US" sz="1800" dirty="0" smtClean="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marL="109537" indent="0" eaLnBrk="1" hangingPunct="1">
              <a:buFont typeface="Wingdings 3" pitchFamily="18" charset="2"/>
              <a:buNone/>
              <a:defRPr/>
            </a:pPr>
            <a:endParaRPr lang="en-US" dirty="0" smtClean="0"/>
          </a:p>
          <a:p>
            <a:pPr marL="109537" indent="0" eaLnBrk="1" hangingPunct="1">
              <a:buFont typeface="Wingdings 3" pitchFamily="18" charset="2"/>
              <a:buNone/>
              <a:defRPr/>
            </a:pPr>
            <a:endParaRPr lang="en-US" dirty="0"/>
          </a:p>
          <a:p>
            <a:pPr eaLnBrk="1" hangingPunct="1">
              <a:defRPr/>
            </a:pPr>
            <a:endParaRPr lang="en-US" dirty="0" smtClean="0"/>
          </a:p>
          <a:p>
            <a:pPr eaLnBrk="1" hangingPunct="1">
              <a:defRPr/>
            </a:pPr>
            <a:endParaRPr lang="en-US" dirty="0" smtClean="0"/>
          </a:p>
        </p:txBody>
      </p:sp>
      <p:pic>
        <p:nvPicPr>
          <p:cNvPr id="5" name="Picture 4" descr="woman_hands_on_heart.jpg"/>
          <p:cNvPicPr>
            <a:picLocks noChangeAspect="1"/>
          </p:cNvPicPr>
          <p:nvPr/>
        </p:nvPicPr>
        <p:blipFill>
          <a:blip r:embed="rId3" cstate="print"/>
          <a:stretch>
            <a:fillRect/>
          </a:stretch>
        </p:blipFill>
        <p:spPr>
          <a:xfrm>
            <a:off x="2286000" y="2133600"/>
            <a:ext cx="4648200" cy="3505518"/>
          </a:xfrm>
          <a:prstGeom prst="rect">
            <a:avLst/>
          </a:prstGeom>
        </p:spPr>
      </p:pic>
      <p:sp>
        <p:nvSpPr>
          <p:cNvPr id="6" name="Footer Placeholder 5"/>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Georgia" pitchFamily="18" charset="0"/>
              </a:rPr>
              <a:t>What is Mindfulness? </a:t>
            </a:r>
            <a:endParaRPr lang="en-US" b="1" dirty="0">
              <a:solidFill>
                <a:schemeClr val="tx2">
                  <a:lumMod val="75000"/>
                </a:schemeClr>
              </a:solidFill>
              <a:latin typeface="Georgia" pitchFamily="18" charset="0"/>
            </a:endParaRPr>
          </a:p>
        </p:txBody>
      </p:sp>
      <p:pic>
        <p:nvPicPr>
          <p:cNvPr id="10243" name="Picture 2" descr="C:\Users\Stef\Dropbox\CALM\Workbook\CARTOONS\Mind Ful or Mindful cartoon.jpg"/>
          <p:cNvPicPr>
            <a:picLocks noGrp="1" noChangeAspect="1" noChangeArrowheads="1"/>
          </p:cNvPicPr>
          <p:nvPr>
            <p:ph idx="1"/>
          </p:nvPr>
        </p:nvPicPr>
        <p:blipFill>
          <a:blip r:embed="rId2" cstate="print"/>
          <a:srcRect/>
          <a:stretch>
            <a:fillRect/>
          </a:stretch>
        </p:blipFill>
        <p:spPr>
          <a:xfrm>
            <a:off x="990600" y="2514600"/>
            <a:ext cx="3276600" cy="2438400"/>
          </a:xfrm>
        </p:spPr>
      </p:pic>
      <p:pic>
        <p:nvPicPr>
          <p:cNvPr id="10244" name="Picture 3" descr="C:\Users\Stef\Dropbox\CALM\Workbook\CARTOONS\want to live another momment on the beach cartoon.jpg"/>
          <p:cNvPicPr>
            <a:picLocks noChangeAspect="1" noChangeArrowheads="1"/>
          </p:cNvPicPr>
          <p:nvPr/>
        </p:nvPicPr>
        <p:blipFill>
          <a:blip r:embed="rId3" cstate="print"/>
          <a:srcRect/>
          <a:stretch>
            <a:fillRect/>
          </a:stretch>
        </p:blipFill>
        <p:spPr bwMode="auto">
          <a:xfrm>
            <a:off x="4953000" y="2243138"/>
            <a:ext cx="2667000" cy="3014662"/>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2"/>
          <p:cNvSpPr>
            <a:spLocks noGrp="1"/>
          </p:cNvSpPr>
          <p:nvPr>
            <p:ph type="title"/>
          </p:nvPr>
        </p:nvSpPr>
        <p:spPr/>
        <p:txBody>
          <a:bodyPr/>
          <a:lstStyle/>
          <a:p>
            <a:pPr eaLnBrk="1" hangingPunct="1"/>
            <a:r>
              <a:rPr lang="en-US" b="1" dirty="0" smtClean="0">
                <a:solidFill>
                  <a:schemeClr val="tx2">
                    <a:lumMod val="75000"/>
                  </a:schemeClr>
                </a:solidFill>
                <a:latin typeface="Georgia" pitchFamily="18" charset="0"/>
              </a:rPr>
              <a:t>What is the Secret?</a:t>
            </a:r>
          </a:p>
        </p:txBody>
      </p:sp>
      <p:sp>
        <p:nvSpPr>
          <p:cNvPr id="76802" name="Content Placeholder 1"/>
          <p:cNvSpPr>
            <a:spLocks noGrp="1"/>
          </p:cNvSpPr>
          <p:nvPr>
            <p:ph idx="1"/>
          </p:nvPr>
        </p:nvSpPr>
        <p:spPr/>
        <p:txBody>
          <a:bodyPr>
            <a:normAutofit fontScale="92500" lnSpcReduction="10000"/>
          </a:bodyPr>
          <a:lstStyle/>
          <a:p>
            <a:pPr marL="109537" indent="0" eaLnBrk="1" hangingPunct="1">
              <a:buFont typeface="Wingdings 3" pitchFamily="18" charset="2"/>
              <a:buNone/>
              <a:defRPr/>
            </a:pPr>
            <a:r>
              <a:rPr lang="en-US" sz="2100" dirty="0">
                <a:solidFill>
                  <a:schemeClr val="tx2">
                    <a:lumMod val="75000"/>
                  </a:schemeClr>
                </a:solidFill>
                <a:latin typeface="Georgia" pitchFamily="18" charset="0"/>
              </a:rPr>
              <a:t>How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Did the rose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Ever open its heart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And give to this world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All its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Beauty?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It felt the encouragement of light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Against its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Being,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Otherwise,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We all remain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Too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Frightened.</a:t>
            </a:r>
          </a:p>
          <a:p>
            <a:pPr marL="109537" indent="0" eaLnBrk="1" hangingPunct="1">
              <a:buFont typeface="Wingdings 3" pitchFamily="18" charset="2"/>
              <a:buNone/>
              <a:defRPr/>
            </a:pPr>
            <a:r>
              <a:rPr lang="en-US" sz="2100" dirty="0">
                <a:solidFill>
                  <a:schemeClr val="tx2">
                    <a:lumMod val="75000"/>
                  </a:schemeClr>
                </a:solidFill>
                <a:latin typeface="Georgia" pitchFamily="18" charset="0"/>
              </a:rPr>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from "The Gift" </a:t>
            </a:r>
            <a:br>
              <a:rPr lang="en-US" sz="2100" dirty="0">
                <a:solidFill>
                  <a:schemeClr val="tx2">
                    <a:lumMod val="75000"/>
                  </a:schemeClr>
                </a:solidFill>
                <a:latin typeface="Georgia" pitchFamily="18" charset="0"/>
              </a:rPr>
            </a:br>
            <a:r>
              <a:rPr lang="en-US" sz="2100" dirty="0">
                <a:solidFill>
                  <a:schemeClr val="tx2">
                    <a:lumMod val="75000"/>
                  </a:schemeClr>
                </a:solidFill>
                <a:latin typeface="Georgia" pitchFamily="18" charset="0"/>
              </a:rPr>
              <a:t>(poems by Hafiz)</a:t>
            </a:r>
          </a:p>
          <a:p>
            <a:pPr eaLnBrk="1" hangingPunct="1">
              <a:defRPr/>
            </a:pPr>
            <a:endParaRPr lang="en-US" b="1" dirty="0" smtClean="0">
              <a:solidFill>
                <a:srgbClr val="336600"/>
              </a:solidFill>
            </a:endParaRPr>
          </a:p>
          <a:p>
            <a:pPr eaLnBrk="1" hangingPunct="1">
              <a:defRPr/>
            </a:pPr>
            <a:endParaRPr lang="en-US" dirty="0" smtClean="0"/>
          </a:p>
          <a:p>
            <a:pPr eaLnBrk="1" hangingPunct="1">
              <a:defRPr/>
            </a:pPr>
            <a:endParaRPr lang="en-US" dirty="0" smtClean="0"/>
          </a:p>
        </p:txBody>
      </p:sp>
      <p:pic>
        <p:nvPicPr>
          <p:cNvPr id="48133" name="Picture 5" descr="C:\Users\Stef\Dropbox\CALM\Workbook\CARTOONS\rose in the sun.jpg"/>
          <p:cNvPicPr>
            <a:picLocks noChangeAspect="1" noChangeArrowheads="1"/>
          </p:cNvPicPr>
          <p:nvPr/>
        </p:nvPicPr>
        <p:blipFill>
          <a:blip r:embed="rId3" cstate="print"/>
          <a:srcRect/>
          <a:stretch>
            <a:fillRect/>
          </a:stretch>
        </p:blipFill>
        <p:spPr bwMode="auto">
          <a:xfrm>
            <a:off x="4572000" y="2133600"/>
            <a:ext cx="3810000" cy="3048000"/>
          </a:xfrm>
          <a:prstGeom prst="rect">
            <a:avLst/>
          </a:prstGeom>
          <a:noFill/>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tef\Dropbox\CALM\Workbook\CARTOONS\Can I call you back i'm in the moment here cartoon.gif"/>
          <p:cNvPicPr>
            <a:picLocks noChangeAspect="1" noChangeArrowheads="1"/>
          </p:cNvPicPr>
          <p:nvPr/>
        </p:nvPicPr>
        <p:blipFill>
          <a:blip r:embed="rId2" cstate="print"/>
          <a:srcRect/>
          <a:stretch>
            <a:fillRect/>
          </a:stretch>
        </p:blipFill>
        <p:spPr bwMode="auto">
          <a:xfrm>
            <a:off x="2362200" y="1066800"/>
            <a:ext cx="4648200" cy="4419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Georgia" pitchFamily="18" charset="0"/>
              </a:rPr>
              <a:t>Go Forth and Be Mindful…</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a:xfrm>
            <a:off x="457200" y="1828800"/>
            <a:ext cx="8229600" cy="4297363"/>
          </a:xfrm>
        </p:spPr>
        <p:txBody>
          <a:bodyPr rtlCol="0">
            <a:normAutofit fontScale="92500" lnSpcReduction="20000"/>
          </a:bodyPr>
          <a:lstStyle/>
          <a:p>
            <a:pPr marL="0" indent="0" algn="ctr" eaLnBrk="1" fontAlgn="auto" hangingPunct="1">
              <a:spcAft>
                <a:spcPts val="0"/>
              </a:spcAft>
              <a:buFont typeface="Arial" panose="020B0604020202020204" pitchFamily="34" charset="0"/>
              <a:buNone/>
              <a:defRPr/>
            </a:pPr>
            <a:r>
              <a:rPr lang="en-US" b="1" dirty="0" smtClean="0">
                <a:solidFill>
                  <a:schemeClr val="tx2">
                    <a:lumMod val="75000"/>
                  </a:schemeClr>
                </a:solidFill>
                <a:latin typeface="Georgia" pitchFamily="18" charset="0"/>
              </a:rPr>
              <a:t>Stefanie Goldstein, PhD</a:t>
            </a:r>
          </a:p>
          <a:p>
            <a:pPr marL="0" indent="0" algn="ctr" eaLnBrk="1" fontAlgn="auto" hangingPunct="1">
              <a:spcAft>
                <a:spcPts val="0"/>
              </a:spcAft>
              <a:buFont typeface="Arial" panose="020B0604020202020204" pitchFamily="34" charset="0"/>
              <a:buNone/>
              <a:defRPr/>
            </a:pPr>
            <a:r>
              <a:rPr lang="en-US" dirty="0" smtClean="0">
                <a:solidFill>
                  <a:schemeClr val="tx2">
                    <a:lumMod val="75000"/>
                  </a:schemeClr>
                </a:solidFill>
                <a:latin typeface="Georgia" pitchFamily="18" charset="0"/>
                <a:hlinkClick r:id="rId2"/>
              </a:rPr>
              <a:t>www.stefaniegoldsteinphd.com</a:t>
            </a:r>
            <a:r>
              <a:rPr lang="en-US" dirty="0" smtClean="0">
                <a:solidFill>
                  <a:schemeClr val="tx2">
                    <a:lumMod val="75000"/>
                  </a:schemeClr>
                </a:solidFill>
                <a:latin typeface="Georgia" pitchFamily="18" charset="0"/>
              </a:rPr>
              <a:t> </a:t>
            </a:r>
          </a:p>
          <a:p>
            <a:pPr marL="0" indent="0" algn="ctr" eaLnBrk="1" fontAlgn="auto" hangingPunct="1">
              <a:spcAft>
                <a:spcPts val="0"/>
              </a:spcAft>
              <a:buFont typeface="Arial" panose="020B0604020202020204" pitchFamily="34" charset="0"/>
              <a:buNone/>
              <a:defRPr/>
            </a:pPr>
            <a:r>
              <a:rPr lang="en-US" dirty="0" smtClean="0">
                <a:solidFill>
                  <a:schemeClr val="tx2">
                    <a:lumMod val="75000"/>
                  </a:schemeClr>
                </a:solidFill>
                <a:latin typeface="Georgia" pitchFamily="18" charset="0"/>
                <a:hlinkClick r:id="rId3"/>
              </a:rPr>
              <a:t>stefanie@stefaniegoldsteinphd.com</a:t>
            </a:r>
            <a:endParaRPr lang="en-US" dirty="0" smtClean="0">
              <a:solidFill>
                <a:schemeClr val="tx2">
                  <a:lumMod val="75000"/>
                </a:schemeClr>
              </a:solidFill>
              <a:latin typeface="Georgia" pitchFamily="18" charset="0"/>
            </a:endParaRPr>
          </a:p>
          <a:p>
            <a:pPr marL="0" indent="0" algn="ctr" eaLnBrk="1" fontAlgn="auto" hangingPunct="1">
              <a:spcAft>
                <a:spcPts val="0"/>
              </a:spcAft>
              <a:buFont typeface="Arial" panose="020B0604020202020204" pitchFamily="34" charset="0"/>
              <a:buNone/>
              <a:defRPr/>
            </a:pPr>
            <a:endParaRPr lang="en-US" dirty="0" smtClean="0">
              <a:solidFill>
                <a:schemeClr val="tx2">
                  <a:lumMod val="75000"/>
                </a:schemeClr>
              </a:solidFill>
              <a:latin typeface="Georgia" pitchFamily="18" charset="0"/>
            </a:endParaRPr>
          </a:p>
          <a:p>
            <a:pPr marL="0" indent="0" algn="ctr" eaLnBrk="1" fontAlgn="auto" hangingPunct="1">
              <a:spcAft>
                <a:spcPts val="0"/>
              </a:spcAft>
              <a:buFont typeface="Arial" panose="020B0604020202020204" pitchFamily="34" charset="0"/>
              <a:buNone/>
              <a:defRPr/>
            </a:pPr>
            <a:endParaRPr lang="en-US" b="1" dirty="0">
              <a:solidFill>
                <a:schemeClr val="tx2">
                  <a:lumMod val="75000"/>
                </a:schemeClr>
              </a:solidFill>
              <a:latin typeface="Georgia" pitchFamily="18" charset="0"/>
            </a:endParaRPr>
          </a:p>
          <a:p>
            <a:pPr marL="0" indent="0" algn="ctr" eaLnBrk="1" fontAlgn="auto" hangingPunct="1">
              <a:spcAft>
                <a:spcPts val="0"/>
              </a:spcAft>
              <a:buFont typeface="Arial" panose="020B0604020202020204" pitchFamily="34" charset="0"/>
              <a:buNone/>
              <a:defRPr/>
            </a:pPr>
            <a:r>
              <a:rPr lang="en-US" b="1" dirty="0" smtClean="0">
                <a:solidFill>
                  <a:schemeClr val="tx2">
                    <a:lumMod val="75000"/>
                  </a:schemeClr>
                </a:solidFill>
                <a:latin typeface="Georgia" pitchFamily="18" charset="0"/>
              </a:rPr>
              <a:t>Elisha Goldstein, PhD</a:t>
            </a:r>
          </a:p>
          <a:p>
            <a:pPr marL="0" indent="0" algn="ctr" eaLnBrk="1" fontAlgn="auto" hangingPunct="1">
              <a:spcAft>
                <a:spcPts val="0"/>
              </a:spcAft>
              <a:buFont typeface="Arial" panose="020B0604020202020204" pitchFamily="34" charset="0"/>
              <a:buNone/>
              <a:defRPr/>
            </a:pPr>
            <a:r>
              <a:rPr lang="en-US" dirty="0" smtClean="0">
                <a:solidFill>
                  <a:schemeClr val="tx2">
                    <a:lumMod val="75000"/>
                  </a:schemeClr>
                </a:solidFill>
                <a:latin typeface="Georgia" pitchFamily="18" charset="0"/>
                <a:hlinkClick r:id="rId4"/>
              </a:rPr>
              <a:t>www.elishagoldstein.com</a:t>
            </a:r>
            <a:r>
              <a:rPr lang="en-US" dirty="0" smtClean="0">
                <a:solidFill>
                  <a:schemeClr val="tx2">
                    <a:lumMod val="75000"/>
                  </a:schemeClr>
                </a:solidFill>
                <a:latin typeface="Georgia" pitchFamily="18" charset="0"/>
              </a:rPr>
              <a:t> </a:t>
            </a:r>
          </a:p>
          <a:p>
            <a:pPr marL="0" indent="0" algn="ctr" eaLnBrk="1" fontAlgn="auto" hangingPunct="1">
              <a:spcAft>
                <a:spcPts val="0"/>
              </a:spcAft>
              <a:buFont typeface="Arial" panose="020B0604020202020204" pitchFamily="34" charset="0"/>
              <a:buNone/>
              <a:defRPr/>
            </a:pPr>
            <a:r>
              <a:rPr lang="en-US" dirty="0" smtClean="0">
                <a:solidFill>
                  <a:schemeClr val="tx2">
                    <a:lumMod val="75000"/>
                  </a:schemeClr>
                </a:solidFill>
                <a:latin typeface="Georgia" pitchFamily="18" charset="0"/>
              </a:rPr>
              <a:t>Twitter: </a:t>
            </a:r>
            <a:r>
              <a:rPr lang="en-US" dirty="0" err="1" smtClean="0">
                <a:solidFill>
                  <a:schemeClr val="tx2">
                    <a:lumMod val="75000"/>
                  </a:schemeClr>
                </a:solidFill>
                <a:latin typeface="Georgia" pitchFamily="18" charset="0"/>
              </a:rPr>
              <a:t>Mindful_Living</a:t>
            </a:r>
            <a:endParaRPr lang="en-US" dirty="0" smtClean="0">
              <a:solidFill>
                <a:schemeClr val="tx2">
                  <a:lumMod val="75000"/>
                </a:schemeClr>
              </a:solidFill>
              <a:latin typeface="Georgia" pitchFamily="18" charset="0"/>
            </a:endParaRPr>
          </a:p>
          <a:p>
            <a:pPr marL="0" indent="0" algn="ctr" eaLnBrk="1" fontAlgn="auto" hangingPunct="1">
              <a:spcAft>
                <a:spcPts val="0"/>
              </a:spcAft>
              <a:buFont typeface="Arial" panose="020B0604020202020204" pitchFamily="34" charset="0"/>
              <a:buNone/>
              <a:defRPr/>
            </a:pPr>
            <a:r>
              <a:rPr lang="en-US" dirty="0" err="1" smtClean="0">
                <a:solidFill>
                  <a:schemeClr val="tx2">
                    <a:lumMod val="75000"/>
                  </a:schemeClr>
                </a:solidFill>
                <a:latin typeface="Georgia" pitchFamily="18" charset="0"/>
              </a:rPr>
              <a:t>Facebook</a:t>
            </a:r>
            <a:r>
              <a:rPr lang="en-US" dirty="0" smtClean="0">
                <a:solidFill>
                  <a:schemeClr val="tx2">
                    <a:lumMod val="75000"/>
                  </a:schemeClr>
                </a:solidFill>
                <a:latin typeface="Georgia" pitchFamily="18" charset="0"/>
              </a:rPr>
              <a:t>: Elisha Goldstein</a:t>
            </a:r>
            <a:endParaRPr lang="en-US" dirty="0">
              <a:solidFill>
                <a:schemeClr val="tx2">
                  <a:lumMod val="75000"/>
                </a:schemeClr>
              </a:solidFill>
              <a:latin typeface="Georgia" pitchFamily="18" charset="0"/>
            </a:endParaRPr>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Georgia" pitchFamily="18" charset="0"/>
              </a:rPr>
              <a:t>Mindful Qualities </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Presence</a:t>
            </a:r>
          </a:p>
          <a:p>
            <a:pPr lvl="5">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Non-judgment</a:t>
            </a:r>
          </a:p>
          <a:p>
            <a:pPr eaLnBrk="1" fontAlgn="auto" hangingPunct="1">
              <a:spcAft>
                <a:spcPts val="0"/>
              </a:spcAft>
              <a:buFont typeface="Arial" panose="020B0604020202020204" pitchFamily="34" charset="0"/>
              <a:buChar char="•"/>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Empathy</a:t>
            </a:r>
          </a:p>
          <a:p>
            <a:pPr eaLnBrk="1" fontAlgn="auto" hangingPunct="1">
              <a:spcAft>
                <a:spcPts val="0"/>
              </a:spcAft>
              <a:buFont typeface="Arial" panose="020B0604020202020204" pitchFamily="34" charset="0"/>
              <a:buChar char="•"/>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Self-attunement, Self-compassion, &amp; Compassion</a:t>
            </a:r>
          </a:p>
          <a:p>
            <a:pPr eaLnBrk="1" fontAlgn="auto" hangingPunct="1">
              <a:spcAft>
                <a:spcPts val="0"/>
              </a:spcAft>
              <a:buFont typeface="Arial" panose="020B0604020202020204" pitchFamily="34" charset="0"/>
              <a:buChar char="•"/>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Emotion regulation – salt in a glass/lake</a:t>
            </a:r>
          </a:p>
          <a:p>
            <a:pPr eaLnBrk="1" fontAlgn="auto" hangingPunct="1">
              <a:spcAft>
                <a:spcPts val="0"/>
              </a:spcAft>
              <a:buFont typeface="Arial" panose="020B0604020202020204" pitchFamily="34" charset="0"/>
              <a:buChar char="•"/>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Learning to be okay with uncertainty </a:t>
            </a:r>
          </a:p>
          <a:p>
            <a:pPr eaLnBrk="1" fontAlgn="auto" hangingPunct="1">
              <a:spcAft>
                <a:spcPts val="0"/>
              </a:spcAft>
              <a:buNone/>
              <a:defRPr/>
            </a:pPr>
            <a:endParaRPr lang="en-US" b="1" dirty="0" smtClean="0">
              <a:solidFill>
                <a:schemeClr val="tx2">
                  <a:lumMod val="75000"/>
                </a:schemeClr>
              </a:solidFill>
              <a:latin typeface="Georgia" pitchFamily="18" charset="0"/>
            </a:endParaRPr>
          </a:p>
          <a:p>
            <a:pPr eaLnBrk="1" fontAlgn="auto" hangingPunct="1">
              <a:spcAft>
                <a:spcPts val="0"/>
              </a:spcAft>
              <a:buFont typeface="Arial" panose="020B0604020202020204" pitchFamily="34" charset="0"/>
              <a:buChar char="•"/>
              <a:defRPr/>
            </a:pPr>
            <a:r>
              <a:rPr lang="en-US" b="1" dirty="0" smtClean="0">
                <a:solidFill>
                  <a:schemeClr val="tx2">
                    <a:lumMod val="75000"/>
                  </a:schemeClr>
                </a:solidFill>
                <a:latin typeface="Georgia" pitchFamily="18" charset="0"/>
              </a:rPr>
              <a:t>Increased Focus</a:t>
            </a:r>
            <a:endParaRPr lang="en-US" b="1" dirty="0">
              <a:solidFill>
                <a:schemeClr val="tx2">
                  <a:lumMod val="75000"/>
                </a:schemeClr>
              </a:solidFill>
              <a:latin typeface="Georgia" pitchFamily="18" charset="0"/>
            </a:endParaRPr>
          </a:p>
        </p:txBody>
      </p:sp>
      <p:pic>
        <p:nvPicPr>
          <p:cNvPr id="11269" name="Picture 5" descr="C:\Users\Stef\AppData\Local\Microsoft\Windows\Temporary Internet Files\Content.IE5\HHKV897E\MP900430997[1].jpg"/>
          <p:cNvPicPr>
            <a:picLocks noChangeAspect="1" noChangeArrowheads="1"/>
          </p:cNvPicPr>
          <p:nvPr/>
        </p:nvPicPr>
        <p:blipFill>
          <a:blip r:embed="rId2" cstate="print"/>
          <a:srcRect/>
          <a:stretch>
            <a:fillRect/>
          </a:stretch>
        </p:blipFill>
        <p:spPr bwMode="auto">
          <a:xfrm>
            <a:off x="6400800" y="1371600"/>
            <a:ext cx="1676400" cy="1752600"/>
          </a:xfrm>
          <a:prstGeom prst="rect">
            <a:avLst/>
          </a:prstGeom>
          <a:noFill/>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Georgia" pitchFamily="18" charset="0"/>
              </a:rPr>
              <a:t>Mindfulness for Teens</a:t>
            </a:r>
            <a:endParaRPr lang="en-US" b="1" dirty="0">
              <a:solidFill>
                <a:schemeClr val="tx2">
                  <a:lumMod val="75000"/>
                </a:schemeClr>
              </a:solidFill>
              <a:latin typeface="Georgia" pitchFamily="18" charset="0"/>
            </a:endParaRPr>
          </a:p>
        </p:txBody>
      </p:sp>
      <p:sp>
        <p:nvSpPr>
          <p:cNvPr id="18435" name="Content Placeholder 2"/>
          <p:cNvSpPr>
            <a:spLocks noGrp="1"/>
          </p:cNvSpPr>
          <p:nvPr>
            <p:ph idx="1"/>
          </p:nvPr>
        </p:nvSpPr>
        <p:spPr/>
        <p:txBody>
          <a:bodyPr/>
          <a:lstStyle/>
          <a:p>
            <a:pPr eaLnBrk="1" hangingPunct="1"/>
            <a:endParaRPr lang="en-US" smtClean="0"/>
          </a:p>
        </p:txBody>
      </p:sp>
      <p:pic>
        <p:nvPicPr>
          <p:cNvPr id="18436" name="Picture 2" descr="C:\Users\Stef\Dropbox\CALM\Retreat Photos\Teens Meditating Nov 2013 Retreat.jpg"/>
          <p:cNvPicPr>
            <a:picLocks noChangeAspect="1" noChangeArrowheads="1"/>
          </p:cNvPicPr>
          <p:nvPr/>
        </p:nvPicPr>
        <p:blipFill>
          <a:blip r:embed="rId2" cstate="print"/>
          <a:srcRect/>
          <a:stretch>
            <a:fillRect/>
          </a:stretch>
        </p:blipFill>
        <p:spPr bwMode="auto">
          <a:xfrm>
            <a:off x="381000" y="1524000"/>
            <a:ext cx="8382000" cy="4953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711200" y="290513"/>
            <a:ext cx="7969250" cy="1106487"/>
          </a:xfrm>
        </p:spPr>
        <p:txBody>
          <a:bodyPr/>
          <a:lstStyle/>
          <a:p>
            <a:pPr eaLnBrk="1" hangingPunct="1"/>
            <a:r>
              <a:rPr lang="en-US" b="1" dirty="0" smtClean="0">
                <a:solidFill>
                  <a:schemeClr val="tx2">
                    <a:lumMod val="75000"/>
                  </a:schemeClr>
                </a:solidFill>
                <a:latin typeface="Georgia" pitchFamily="18" charset="0"/>
              </a:rPr>
              <a:t>CALM Practices</a:t>
            </a:r>
          </a:p>
        </p:txBody>
      </p:sp>
      <p:sp>
        <p:nvSpPr>
          <p:cNvPr id="39939" name="Rectangle 5"/>
          <p:cNvSpPr>
            <a:spLocks noGrp="1"/>
          </p:cNvSpPr>
          <p:nvPr>
            <p:ph idx="1"/>
          </p:nvPr>
        </p:nvSpPr>
        <p:spPr>
          <a:xfrm>
            <a:off x="457200" y="1600200"/>
            <a:ext cx="8229600" cy="5257800"/>
          </a:xfrm>
        </p:spPr>
        <p:txBody>
          <a:bodyPr>
            <a:normAutofit fontScale="77500" lnSpcReduction="20000"/>
          </a:bodyPr>
          <a:lstStyle/>
          <a:p>
            <a:pPr eaLnBrk="1" hangingPunct="1"/>
            <a:r>
              <a:rPr lang="en-US" altLang="en-US" sz="2600" dirty="0" smtClean="0">
                <a:solidFill>
                  <a:schemeClr val="tx2">
                    <a:lumMod val="75000"/>
                  </a:schemeClr>
                </a:solidFill>
                <a:latin typeface="Georgia" pitchFamily="18" charset="0"/>
              </a:rPr>
              <a:t>Body Scan Meditation: Scan of entire body</a:t>
            </a:r>
            <a:br>
              <a:rPr lang="en-US" altLang="en-US" sz="2600" dirty="0" smtClean="0">
                <a:solidFill>
                  <a:schemeClr val="tx2">
                    <a:lumMod val="75000"/>
                  </a:schemeClr>
                </a:solidFill>
                <a:latin typeface="Georgia" pitchFamily="18" charset="0"/>
              </a:rPr>
            </a:br>
            <a:endParaRPr lang="en-US" altLang="en-US" sz="2600" dirty="0" smtClean="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Mindful Movement: mindful awareness of the body during yoga </a:t>
            </a:r>
            <a:br>
              <a:rPr lang="en-US" altLang="en-US" sz="2600" dirty="0" smtClean="0">
                <a:solidFill>
                  <a:schemeClr val="tx2">
                    <a:lumMod val="75000"/>
                  </a:schemeClr>
                </a:solidFill>
                <a:latin typeface="Georgia" pitchFamily="18" charset="0"/>
              </a:rPr>
            </a:br>
            <a:endParaRPr lang="en-US" altLang="en-US" sz="2600" dirty="0" smtClean="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Sitting Meditation: mindfulness of breath, body, feelings, thoughts, and emotions</a:t>
            </a:r>
            <a:br>
              <a:rPr lang="en-US" altLang="en-US" sz="2600" dirty="0" smtClean="0">
                <a:solidFill>
                  <a:schemeClr val="tx2">
                    <a:lumMod val="75000"/>
                  </a:schemeClr>
                </a:solidFill>
                <a:latin typeface="Georgia" pitchFamily="18" charset="0"/>
              </a:rPr>
            </a:br>
            <a:endParaRPr lang="en-US" altLang="en-US" sz="2600" dirty="0" smtClean="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Walking Meditation: mindfulness in action</a:t>
            </a:r>
            <a:br>
              <a:rPr lang="en-US" altLang="en-US" sz="2600" dirty="0" smtClean="0">
                <a:solidFill>
                  <a:schemeClr val="tx2">
                    <a:lumMod val="75000"/>
                  </a:schemeClr>
                </a:solidFill>
                <a:latin typeface="Georgia" pitchFamily="18" charset="0"/>
              </a:rPr>
            </a:br>
            <a:endParaRPr lang="en-US" altLang="en-US" sz="2600" dirty="0" smtClean="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Loving-kindness/Compassion Practices</a:t>
            </a:r>
          </a:p>
          <a:p>
            <a:pPr eaLnBrk="1" hangingPunct="1"/>
            <a:endParaRPr lang="en-US" altLang="en-US" sz="2600" dirty="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Music Meditation</a:t>
            </a:r>
            <a:br>
              <a:rPr lang="en-US" altLang="en-US" sz="2600" dirty="0" smtClean="0">
                <a:solidFill>
                  <a:schemeClr val="tx2">
                    <a:lumMod val="75000"/>
                  </a:schemeClr>
                </a:solidFill>
                <a:latin typeface="Georgia" pitchFamily="18" charset="0"/>
              </a:rPr>
            </a:br>
            <a:endParaRPr lang="en-US" altLang="en-US" sz="2600" dirty="0" smtClean="0">
              <a:solidFill>
                <a:schemeClr val="tx2">
                  <a:lumMod val="75000"/>
                </a:schemeClr>
              </a:solidFill>
              <a:latin typeface="Georgia" pitchFamily="18" charset="0"/>
            </a:endParaRPr>
          </a:p>
          <a:p>
            <a:pPr eaLnBrk="1" hangingPunct="1"/>
            <a:r>
              <a:rPr lang="en-US" altLang="en-US" sz="2600" dirty="0" smtClean="0">
                <a:solidFill>
                  <a:schemeClr val="tx2">
                    <a:lumMod val="75000"/>
                  </a:schemeClr>
                </a:solidFill>
                <a:latin typeface="Georgia" pitchFamily="18" charset="0"/>
              </a:rPr>
              <a:t>Daily Home Practice: up to 15 minutes meditation and daily informal practice</a:t>
            </a:r>
            <a:r>
              <a:rPr lang="en-US" altLang="en-US" sz="2400" dirty="0" smtClean="0">
                <a:solidFill>
                  <a:schemeClr val="tx2">
                    <a:lumMod val="75000"/>
                  </a:schemeClr>
                </a:solidFill>
              </a:rPr>
              <a:t/>
            </a:r>
            <a:br>
              <a:rPr lang="en-US" altLang="en-US" sz="2400" dirty="0" smtClean="0">
                <a:solidFill>
                  <a:schemeClr val="tx2">
                    <a:lumMod val="75000"/>
                  </a:schemeClr>
                </a:solidFill>
              </a:rPr>
            </a:br>
            <a:r>
              <a:rPr lang="en-US" altLang="en-US" dirty="0" smtClean="0">
                <a:solidFill>
                  <a:schemeClr val="tx2">
                    <a:lumMod val="75000"/>
                  </a:schemeClr>
                </a:solidFill>
              </a:rPr>
              <a:t/>
            </a:r>
            <a:br>
              <a:rPr lang="en-US" altLang="en-US" dirty="0" smtClean="0">
                <a:solidFill>
                  <a:schemeClr val="tx2">
                    <a:lumMod val="75000"/>
                  </a:schemeClr>
                </a:solidFill>
              </a:rPr>
            </a:br>
            <a:endParaRPr lang="en-US" altLang="en-US" dirty="0" smtClean="0">
              <a:solidFill>
                <a:schemeClr val="tx2">
                  <a:lumMod val="75000"/>
                </a:schemeClr>
              </a:solidFill>
            </a:endParaRPr>
          </a:p>
          <a:p>
            <a:pPr eaLnBrk="1" hangingPunct="1"/>
            <a:endParaRPr lang="en-US" altLang="en-US" dirty="0" smtClean="0"/>
          </a:p>
          <a:p>
            <a:pPr eaLnBrk="1" hangingPunct="1"/>
            <a:endParaRPr lang="en-US" altLang="en-US" dirty="0" smtClean="0"/>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Georgia" pitchFamily="18" charset="0"/>
              </a:rPr>
              <a:t>In Their Own Words:</a:t>
            </a:r>
            <a:endParaRPr lang="en-US" b="1" dirty="0">
              <a:solidFill>
                <a:schemeClr val="tx2">
                  <a:lumMod val="75000"/>
                </a:schemeClr>
              </a:solidFill>
              <a:latin typeface="Georgia" pitchFamily="18" charset="0"/>
            </a:endParaRPr>
          </a:p>
        </p:txBody>
      </p:sp>
      <p:sp>
        <p:nvSpPr>
          <p:cNvPr id="3" name="Content Placeholder 2"/>
          <p:cNvSpPr>
            <a:spLocks noGrp="1"/>
          </p:cNvSpPr>
          <p:nvPr>
            <p:ph idx="1"/>
          </p:nvPr>
        </p:nvSpPr>
        <p:spPr>
          <a:xfrm>
            <a:off x="457200" y="1371600"/>
            <a:ext cx="8229600" cy="5257800"/>
          </a:xfrm>
        </p:spPr>
        <p:txBody>
          <a:bodyPr rtlCol="0">
            <a:normAutofit fontScale="47500" lnSpcReduction="20000"/>
          </a:bodyPr>
          <a:lstStyle/>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“From this class I learned about mindfulness, how to communicate better, how to manage stress, and how to be more compassionate with myself and others.” </a:t>
            </a:r>
            <a:r>
              <a:rPr lang="en-US" sz="3400" b="1" dirty="0" smtClean="0">
                <a:solidFill>
                  <a:schemeClr val="tx2">
                    <a:lumMod val="75000"/>
                  </a:schemeClr>
                </a:solidFill>
                <a:latin typeface="Georgia" pitchFamily="18" charset="0"/>
                <a:cs typeface="Times New Roman" panose="02020603050405020304" pitchFamily="18" charset="0"/>
              </a:rPr>
              <a:t>-Anna,17</a:t>
            </a:r>
          </a:p>
          <a:p>
            <a:pPr eaLnBrk="1" fontAlgn="auto" hangingPunct="1">
              <a:spcAft>
                <a:spcPts val="0"/>
              </a:spcAft>
              <a:buFont typeface="Arial" panose="020B0604020202020204" pitchFamily="34" charset="0"/>
              <a:buChar char="•"/>
              <a:defRPr/>
            </a:pPr>
            <a:endParaRPr lang="en-US" sz="3400" dirty="0" smtClean="0">
              <a:solidFill>
                <a:schemeClr val="tx2">
                  <a:lumMod val="75000"/>
                </a:schemeClr>
              </a:solidFill>
              <a:latin typeface="Georgia"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“I was very amazed and happy at the effects mindfulness has had on my panic, focus, and mood.” </a:t>
            </a:r>
            <a:r>
              <a:rPr lang="en-US" sz="3400" b="1" dirty="0" smtClean="0">
                <a:solidFill>
                  <a:schemeClr val="tx2">
                    <a:lumMod val="75000"/>
                  </a:schemeClr>
                </a:solidFill>
                <a:latin typeface="Georgia" pitchFamily="18" charset="0"/>
                <a:cs typeface="Times New Roman" panose="02020603050405020304" pitchFamily="18" charset="0"/>
              </a:rPr>
              <a:t>-Paula,16</a:t>
            </a:r>
          </a:p>
          <a:p>
            <a:pPr eaLnBrk="1" fontAlgn="auto" hangingPunct="1">
              <a:spcAft>
                <a:spcPts val="0"/>
              </a:spcAft>
              <a:buFont typeface="Arial" panose="020B0604020202020204" pitchFamily="34" charset="0"/>
              <a:buChar char="•"/>
              <a:defRPr/>
            </a:pPr>
            <a:endParaRPr lang="en-US" sz="3400" dirty="0" smtClean="0">
              <a:solidFill>
                <a:schemeClr val="tx2">
                  <a:lumMod val="75000"/>
                </a:schemeClr>
              </a:solidFill>
              <a:latin typeface="Georgia"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“Mindfulness for me, has become a practice in my life that helps me to have some perspective over my feelings instead of being lost in the middle of it all. It makes feelings less confusing.” </a:t>
            </a:r>
            <a:r>
              <a:rPr lang="en-US" sz="3400" b="1" dirty="0" smtClean="0">
                <a:solidFill>
                  <a:schemeClr val="tx2">
                    <a:lumMod val="75000"/>
                  </a:schemeClr>
                </a:solidFill>
                <a:latin typeface="Georgia" pitchFamily="18" charset="0"/>
                <a:cs typeface="Times New Roman" panose="02020603050405020304" pitchFamily="18" charset="0"/>
              </a:rPr>
              <a:t>-Lana,17</a:t>
            </a: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
            </a:r>
            <a:br>
              <a:rPr lang="en-US" sz="3400" dirty="0" smtClean="0">
                <a:solidFill>
                  <a:schemeClr val="tx2">
                    <a:lumMod val="75000"/>
                  </a:schemeClr>
                </a:solidFill>
                <a:latin typeface="Georgia" pitchFamily="18" charset="0"/>
                <a:cs typeface="Times New Roman" panose="02020603050405020304" pitchFamily="18" charset="0"/>
              </a:rPr>
            </a:br>
            <a:r>
              <a:rPr lang="en-US" sz="3400" dirty="0" smtClean="0">
                <a:solidFill>
                  <a:schemeClr val="tx2">
                    <a:lumMod val="75000"/>
                  </a:schemeClr>
                </a:solidFill>
                <a:latin typeface="Georgia" pitchFamily="18" charset="0"/>
                <a:cs typeface="Times New Roman" panose="02020603050405020304" pitchFamily="18" charset="0"/>
              </a:rPr>
              <a:t>“From this class I think I’ll carry with me the idea that stepping back and being mindful can really help in dealing with conflicts that might arise.” </a:t>
            </a:r>
            <a:r>
              <a:rPr lang="en-US" sz="3400" b="1" dirty="0" smtClean="0">
                <a:solidFill>
                  <a:schemeClr val="tx2">
                    <a:lumMod val="75000"/>
                  </a:schemeClr>
                </a:solidFill>
                <a:latin typeface="Georgia" pitchFamily="18" charset="0"/>
                <a:cs typeface="Times New Roman" panose="02020603050405020304" pitchFamily="18" charset="0"/>
              </a:rPr>
              <a:t>-Ethan, age 16</a:t>
            </a:r>
          </a:p>
          <a:p>
            <a:pPr eaLnBrk="1" fontAlgn="auto" hangingPunct="1">
              <a:spcAft>
                <a:spcPts val="0"/>
              </a:spcAft>
              <a:buFont typeface="Arial" panose="020B0604020202020204" pitchFamily="34" charset="0"/>
              <a:buChar char="•"/>
              <a:defRPr/>
            </a:pPr>
            <a:endParaRPr lang="en-US" sz="3400" dirty="0" smtClean="0">
              <a:solidFill>
                <a:schemeClr val="tx2">
                  <a:lumMod val="75000"/>
                </a:schemeClr>
              </a:solidFill>
              <a:latin typeface="Georgia"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“I learned that even though I may not be in complete control of what happens around me I can come to an awareness of my environment to better the way situations are approached.” </a:t>
            </a:r>
            <a:r>
              <a:rPr lang="en-US" sz="3400" b="1" dirty="0" smtClean="0">
                <a:solidFill>
                  <a:schemeClr val="tx2">
                    <a:lumMod val="75000"/>
                  </a:schemeClr>
                </a:solidFill>
                <a:latin typeface="Georgia" pitchFamily="18" charset="0"/>
                <a:cs typeface="Times New Roman" panose="02020603050405020304" pitchFamily="18" charset="0"/>
              </a:rPr>
              <a:t>-Maria, age 17</a:t>
            </a:r>
          </a:p>
          <a:p>
            <a:pPr eaLnBrk="1" fontAlgn="auto" hangingPunct="1">
              <a:spcAft>
                <a:spcPts val="0"/>
              </a:spcAft>
              <a:buFont typeface="Arial" panose="020B0604020202020204" pitchFamily="34" charset="0"/>
              <a:buChar char="•"/>
              <a:defRPr/>
            </a:pPr>
            <a:endParaRPr lang="en-US" sz="3400" dirty="0" smtClean="0">
              <a:latin typeface="Georgia"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“I learned just how deeply I was masking my emotions.” </a:t>
            </a:r>
            <a:r>
              <a:rPr lang="en-US" sz="3400" b="1" dirty="0" smtClean="0">
                <a:solidFill>
                  <a:schemeClr val="tx2">
                    <a:lumMod val="75000"/>
                  </a:schemeClr>
                </a:solidFill>
                <a:latin typeface="Georgia" pitchFamily="18" charset="0"/>
                <a:cs typeface="Times New Roman" panose="02020603050405020304" pitchFamily="18" charset="0"/>
              </a:rPr>
              <a:t>-Joshua, age 17</a:t>
            </a:r>
          </a:p>
          <a:p>
            <a:pPr eaLnBrk="1" fontAlgn="auto" hangingPunct="1">
              <a:spcAft>
                <a:spcPts val="0"/>
              </a:spcAft>
              <a:buFont typeface="Arial" panose="020B0604020202020204" pitchFamily="34" charset="0"/>
              <a:buChar char="•"/>
              <a:defRPr/>
            </a:pPr>
            <a:endParaRPr lang="en-US" sz="3400" dirty="0" smtClean="0">
              <a:solidFill>
                <a:schemeClr val="tx2">
                  <a:lumMod val="75000"/>
                </a:schemeClr>
              </a:solidFill>
              <a:latin typeface="Georgia"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3400" dirty="0" smtClean="0">
                <a:solidFill>
                  <a:schemeClr val="tx2">
                    <a:lumMod val="75000"/>
                  </a:schemeClr>
                </a:solidFill>
                <a:latin typeface="Georgia" pitchFamily="18" charset="0"/>
                <a:cs typeface="Times New Roman" panose="02020603050405020304" pitchFamily="18" charset="0"/>
              </a:rPr>
              <a:t>“I learned that I need to stop holding onto to life really vigorously and just let life run its course. I was surprised that I was actually able to come to this conclusion and somewhat achieve it.” </a:t>
            </a:r>
            <a:r>
              <a:rPr lang="en-US" sz="3400" b="1" dirty="0" smtClean="0">
                <a:solidFill>
                  <a:schemeClr val="tx2">
                    <a:lumMod val="75000"/>
                  </a:schemeClr>
                </a:solidFill>
                <a:latin typeface="Georgia" pitchFamily="18" charset="0"/>
                <a:cs typeface="Times New Roman" panose="02020603050405020304" pitchFamily="18" charset="0"/>
              </a:rPr>
              <a:t>-Gabriel, age 16</a:t>
            </a:r>
          </a:p>
          <a:p>
            <a:pPr eaLnBrk="1" fontAlgn="auto" hangingPunct="1">
              <a:spcAft>
                <a:spcPts val="0"/>
              </a:spcAft>
              <a:buFont typeface="Arial" panose="020B0604020202020204" pitchFamily="34" charset="0"/>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sz="3600" b="1" dirty="0" smtClean="0">
                <a:solidFill>
                  <a:schemeClr val="tx2">
                    <a:lumMod val="75000"/>
                  </a:schemeClr>
                </a:solidFill>
                <a:latin typeface="Georgia" pitchFamily="18" charset="0"/>
              </a:rPr>
              <a:t>Mindfulness for Teens </a:t>
            </a:r>
            <a:br>
              <a:rPr lang="en-US" sz="3600" b="1" dirty="0" smtClean="0">
                <a:solidFill>
                  <a:schemeClr val="tx2">
                    <a:lumMod val="75000"/>
                  </a:schemeClr>
                </a:solidFill>
                <a:latin typeface="Georgia" pitchFamily="18" charset="0"/>
              </a:rPr>
            </a:br>
            <a:r>
              <a:rPr lang="en-US" sz="3600" b="1" dirty="0" smtClean="0">
                <a:solidFill>
                  <a:schemeClr val="tx2">
                    <a:lumMod val="75000"/>
                  </a:schemeClr>
                </a:solidFill>
                <a:latin typeface="Georgia" pitchFamily="18" charset="0"/>
              </a:rPr>
              <a:t>with Special Needs</a:t>
            </a:r>
            <a:endParaRPr lang="en-US" sz="3600" b="1" dirty="0">
              <a:solidFill>
                <a:schemeClr val="tx2">
                  <a:lumMod val="75000"/>
                </a:schemeClr>
              </a:solidFill>
              <a:latin typeface="Georgia" pitchFamily="18" charset="0"/>
            </a:endParaRPr>
          </a:p>
        </p:txBody>
      </p:sp>
      <p:pic>
        <p:nvPicPr>
          <p:cNvPr id="93186" name="Picture 2" descr="C:\Users\Stef\Dropbox\CALM\Workbook\CARTOONS\Special needs teens pic.jpg"/>
          <p:cNvPicPr>
            <a:picLocks noGrp="1" noChangeAspect="1" noChangeArrowheads="1"/>
          </p:cNvPicPr>
          <p:nvPr>
            <p:ph idx="1"/>
          </p:nvPr>
        </p:nvPicPr>
        <p:blipFill>
          <a:blip r:embed="rId3" cstate="print"/>
          <a:srcRect/>
          <a:stretch>
            <a:fillRect/>
          </a:stretch>
        </p:blipFill>
        <p:spPr bwMode="auto">
          <a:xfrm>
            <a:off x="2362200" y="2362200"/>
            <a:ext cx="4495799" cy="3276600"/>
          </a:xfrm>
          <a:prstGeom prst="rect">
            <a:avLst/>
          </a:prstGeom>
          <a:noFill/>
        </p:spPr>
      </p:pic>
      <p:sp>
        <p:nvSpPr>
          <p:cNvPr id="4" name="Footer Placeholder 3"/>
          <p:cNvSpPr>
            <a:spLocks noGrp="1"/>
          </p:cNvSpPr>
          <p:nvPr>
            <p:ph type="ftr" sz="quarter" idx="11"/>
          </p:nvPr>
        </p:nvSpPr>
        <p:spPr/>
        <p:txBody>
          <a:bodyPr/>
          <a:lstStyle/>
          <a:p>
            <a:pPr>
              <a:defRPr/>
            </a:pPr>
            <a:r>
              <a:rPr lang="en-US" smtClean="0"/>
              <a:t>© Goldstein 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7349</TotalTime>
  <Words>3713</Words>
  <Application>Microsoft Office PowerPoint</Application>
  <PresentationFormat>On-screen Show (4:3)</PresentationFormat>
  <Paragraphs>357</Paragraphs>
  <Slides>42</Slides>
  <Notes>19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Using Mindfulness to Reduce Stress and Promote Well-being in Young People with Special Needs</vt:lpstr>
      <vt:lpstr>Overview</vt:lpstr>
      <vt:lpstr>Wandering Mind Symbol</vt:lpstr>
      <vt:lpstr>What is Mindfulness? </vt:lpstr>
      <vt:lpstr>Mindful Qualities </vt:lpstr>
      <vt:lpstr>Mindfulness for Teens</vt:lpstr>
      <vt:lpstr>CALM Practices</vt:lpstr>
      <vt:lpstr>In Their Own Words:</vt:lpstr>
      <vt:lpstr>Mindfulness for Teens  with Special Needs</vt:lpstr>
      <vt:lpstr> Things to Keep in Mind</vt:lpstr>
      <vt:lpstr>How can Mindfulness Help Youth with Special Needs? </vt:lpstr>
      <vt:lpstr>Emotion Regulation</vt:lpstr>
      <vt:lpstr>Slide 13</vt:lpstr>
      <vt:lpstr>Flipping Your Lid</vt:lpstr>
      <vt:lpstr>“Putting Feelings into Words”</vt:lpstr>
      <vt:lpstr>   “Putting Feelings into Words”</vt:lpstr>
      <vt:lpstr>“Putting Feelings into Words” Research Study Results</vt:lpstr>
      <vt:lpstr>Autism and Mindfulness: Finding the Rhythm</vt:lpstr>
      <vt:lpstr>BJ’s Story:  The Rock </vt:lpstr>
      <vt:lpstr>Mindfulness for Teens: The  STOP  Practice</vt:lpstr>
      <vt:lpstr>Discussion</vt:lpstr>
      <vt:lpstr>AWARENESS</vt:lpstr>
      <vt:lpstr>Slide 23</vt:lpstr>
      <vt:lpstr>Slide 24</vt:lpstr>
      <vt:lpstr>Working with Thoughts: Thoughts are Not Facts</vt:lpstr>
      <vt:lpstr>Reducing Trigger of Rumination (aka Craving)</vt:lpstr>
      <vt:lpstr>Anna’s Story:  The Teachings of a Leaf</vt:lpstr>
      <vt:lpstr>Slide 28</vt:lpstr>
      <vt:lpstr>Impulse Control</vt:lpstr>
      <vt:lpstr>Slide 30</vt:lpstr>
      <vt:lpstr>Sophie's Story:  Finding Her Inner Calm  </vt:lpstr>
      <vt:lpstr>Slide 32</vt:lpstr>
      <vt:lpstr>FOCUS</vt:lpstr>
      <vt:lpstr>ADHD and Mindfulness</vt:lpstr>
      <vt:lpstr>Maddy’s Story</vt:lpstr>
      <vt:lpstr>Slide 36</vt:lpstr>
      <vt:lpstr>Compassion and  Self-Compassion</vt:lpstr>
      <vt:lpstr>Hally’s Story:  May I be Happy? </vt:lpstr>
      <vt:lpstr>Self-Compassion Practice</vt:lpstr>
      <vt:lpstr>What is the Secret?</vt:lpstr>
      <vt:lpstr>Slide 41</vt:lpstr>
      <vt:lpstr>Go Forth and Be Mindful…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Working with Children and Adolescents</dc:title>
  <dc:creator>Stef</dc:creator>
  <cp:lastModifiedBy>Stef</cp:lastModifiedBy>
  <cp:revision>60</cp:revision>
  <dcterms:created xsi:type="dcterms:W3CDTF">2013-12-17T21:39:29Z</dcterms:created>
  <dcterms:modified xsi:type="dcterms:W3CDTF">2014-10-01T20:31:50Z</dcterms:modified>
</cp:coreProperties>
</file>